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6" r:id="rId7"/>
    <p:sldId id="261" r:id="rId8"/>
    <p:sldId id="262" r:id="rId9"/>
    <p:sldId id="263"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Helvetica Neue" panose="02000503000000020004"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jnTio/IzLVVY9kkpTHo1HEAjB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2" d="100"/>
          <a:sy n="112" d="100"/>
        </p:scale>
        <p:origin x="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13"/>
        <p:cNvGrpSpPr/>
        <p:nvPr/>
      </p:nvGrpSpPr>
      <p:grpSpPr>
        <a:xfrm>
          <a:off x="0" y="0"/>
          <a:ext cx="0" cy="0"/>
          <a:chOff x="0" y="0"/>
          <a:chExt cx="0" cy="0"/>
        </a:xfrm>
      </p:grpSpPr>
      <p:pic>
        <p:nvPicPr>
          <p:cNvPr id="14" name="Google Shape;14;p12"/>
          <p:cNvPicPr preferRelativeResize="0"/>
          <p:nvPr/>
        </p:nvPicPr>
        <p:blipFill rotWithShape="1">
          <a:blip r:embed="rId2">
            <a:alphaModFix/>
          </a:blip>
          <a:srcRect t="32280" b="27921"/>
          <a:stretch/>
        </p:blipFill>
        <p:spPr>
          <a:xfrm>
            <a:off x="20" y="10"/>
            <a:ext cx="12191980" cy="68579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7"/>
        <p:cNvGrpSpPr/>
        <p:nvPr/>
      </p:nvGrpSpPr>
      <p:grpSpPr>
        <a:xfrm>
          <a:off x="0" y="0"/>
          <a:ext cx="0" cy="0"/>
          <a:chOff x="0" y="0"/>
          <a:chExt cx="0" cy="0"/>
        </a:xfrm>
      </p:grpSpPr>
      <p:sp>
        <p:nvSpPr>
          <p:cNvPr id="58" name="Google Shape;58;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22"/>
          <p:cNvSpPr>
            <a:spLocks noGrp="1"/>
          </p:cNvSpPr>
          <p:nvPr>
            <p:ph type="pic" idx="2"/>
          </p:nvPr>
        </p:nvSpPr>
        <p:spPr>
          <a:xfrm>
            <a:off x="5183188" y="987425"/>
            <a:ext cx="6172200" cy="4873625"/>
          </a:xfrm>
          <a:prstGeom prst="rect">
            <a:avLst/>
          </a:prstGeom>
          <a:noFill/>
          <a:ln>
            <a:noFill/>
          </a:ln>
        </p:spPr>
      </p:sp>
      <p:sp>
        <p:nvSpPr>
          <p:cNvPr id="67" name="Google Shape;67;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p:cSld name="Titre vertical et texte">
    <p:spTree>
      <p:nvGrpSpPr>
        <p:cNvPr id="1" name="Shape 71"/>
        <p:cNvGrpSpPr/>
        <p:nvPr/>
      </p:nvGrpSpPr>
      <p:grpSpPr>
        <a:xfrm>
          <a:off x="0" y="0"/>
          <a:ext cx="0" cy="0"/>
          <a:chOff x="0" y="0"/>
          <a:chExt cx="0" cy="0"/>
        </a:xfrm>
      </p:grpSpPr>
      <p:sp>
        <p:nvSpPr>
          <p:cNvPr id="72" name="Google Shape;7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385454" y="136525"/>
            <a:ext cx="9282545" cy="8748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002060"/>
              </a:buClr>
              <a:buSzPts val="3200"/>
              <a:buFont typeface="Calibri"/>
              <a:buNone/>
              <a:defRPr sz="3200" b="0" i="0" u="none" strike="noStrike" cap="none">
                <a:solidFill>
                  <a:srgbClr val="00206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13"/>
          <p:cNvSpPr txBox="1">
            <a:spLocks noGrp="1"/>
          </p:cNvSpPr>
          <p:nvPr>
            <p:ph type="subTitle" idx="1"/>
          </p:nvPr>
        </p:nvSpPr>
        <p:spPr>
          <a:xfrm>
            <a:off x="1524000" y="1648691"/>
            <a:ext cx="9143999" cy="3609109"/>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8" name="Google Shape;18;p13" descr="Une image contenant texte&#10;&#10;Description générée automatiquement"/>
          <p:cNvPicPr preferRelativeResize="0"/>
          <p:nvPr/>
        </p:nvPicPr>
        <p:blipFill rotWithShape="1">
          <a:blip r:embed="rId2">
            <a:alphaModFix/>
          </a:blip>
          <a:srcRect/>
          <a:stretch/>
        </p:blipFill>
        <p:spPr>
          <a:xfrm>
            <a:off x="10428567" y="6488319"/>
            <a:ext cx="1557863" cy="2331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Vide">
  <p:cSld name="2_Vide">
    <p:bg>
      <p:bgPr>
        <a:solidFill>
          <a:srgbClr val="002060"/>
        </a:solidFill>
        <a:effectLst/>
      </p:bgPr>
    </p:bg>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947058" y="220844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1" name="Google Shape;21;p14" descr="Une image contenant texte, jauge&#10;&#10;Description générée automatiquement"/>
          <p:cNvPicPr preferRelativeResize="0"/>
          <p:nvPr/>
        </p:nvPicPr>
        <p:blipFill rotWithShape="1">
          <a:blip r:embed="rId2">
            <a:alphaModFix/>
          </a:blip>
          <a:srcRect/>
          <a:stretch/>
        </p:blipFill>
        <p:spPr>
          <a:xfrm>
            <a:off x="8661977" y="6201640"/>
            <a:ext cx="3263900" cy="495300"/>
          </a:xfrm>
          <a:prstGeom prst="rect">
            <a:avLst/>
          </a:prstGeom>
          <a:noFill/>
          <a:ln>
            <a:noFill/>
          </a:ln>
        </p:spPr>
      </p:pic>
      <p:sp>
        <p:nvSpPr>
          <p:cNvPr id="22" name="Google Shape;22;p14"/>
          <p:cNvSpPr txBox="1"/>
          <p:nvPr/>
        </p:nvSpPr>
        <p:spPr>
          <a:xfrm>
            <a:off x="1043492" y="4104016"/>
            <a:ext cx="10419166"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b="1">
                <a:solidFill>
                  <a:srgbClr val="FFFFFF"/>
                </a:solidFill>
                <a:latin typeface="Helvetica Neue"/>
                <a:ea typeface="Helvetica Neue"/>
                <a:cs typeface="Helvetica Neue"/>
                <a:sym typeface="Helvetica Neue"/>
              </a:rPr>
              <a:t>ORIER AVOCATS est distingué par « DECIDEURS MAGAZINE » </a:t>
            </a:r>
            <a:r>
              <a:rPr lang="fr-FR" sz="1000">
                <a:solidFill>
                  <a:srgbClr val="FFFFFF"/>
                </a:solidFill>
                <a:latin typeface="Helvetica Neue"/>
                <a:ea typeface="Helvetica Neue"/>
                <a:cs typeface="Helvetica Neue"/>
                <a:sym typeface="Helvetica Neue"/>
              </a:rPr>
              <a:t>parmi les meilleurs cabinets d’avocats dans les disciplines suivantes : </a:t>
            </a:r>
            <a:endParaRPr/>
          </a:p>
          <a:p>
            <a:pPr marL="0" marR="0" lvl="0" indent="0" algn="l" rtl="0">
              <a:spcBef>
                <a:spcPts val="0"/>
              </a:spcBef>
              <a:spcAft>
                <a:spcPts val="0"/>
              </a:spcAft>
              <a:buNone/>
            </a:pPr>
            <a:r>
              <a:rPr lang="fr-FR" sz="1000" b="1">
                <a:solidFill>
                  <a:srgbClr val="FFFFFF"/>
                </a:solidFill>
                <a:latin typeface="Helvetica Neue"/>
                <a:ea typeface="Helvetica Neue"/>
                <a:cs typeface="Helvetica Neue"/>
                <a:sym typeface="Helvetica Neue"/>
              </a:rPr>
              <a:t>PRATIQUE REPUTEE : </a:t>
            </a:r>
            <a:endParaRPr sz="1000">
              <a:solidFill>
                <a:srgbClr val="FFFFFF"/>
              </a:solidFill>
              <a:latin typeface="Helvetica Neue"/>
              <a:ea typeface="Helvetica Neue"/>
              <a:cs typeface="Helvetica Neue"/>
              <a:sym typeface="Helvetica Neue"/>
            </a:endParaRPr>
          </a:p>
          <a:p>
            <a:pPr marL="0" marR="0" lvl="0" indent="0" algn="l" rtl="0">
              <a:spcBef>
                <a:spcPts val="0"/>
              </a:spcBef>
              <a:spcAft>
                <a:spcPts val="0"/>
              </a:spcAft>
              <a:buNone/>
            </a:pPr>
            <a:r>
              <a:rPr lang="fr-FR" sz="1000">
                <a:solidFill>
                  <a:srgbClr val="FFFFFF"/>
                </a:solidFill>
                <a:latin typeface="Helvetica Neue"/>
                <a:ea typeface="Helvetica Neue"/>
                <a:cs typeface="Helvetica Neue"/>
                <a:sym typeface="Helvetica Neue"/>
              </a:rPr>
              <a:t>Droit publique des affaires – Contrats administratifs et contentieux afférents </a:t>
            </a:r>
            <a:endParaRPr/>
          </a:p>
          <a:p>
            <a:pPr marL="0" marR="0" lvl="0" indent="0" algn="l" rtl="0">
              <a:spcBef>
                <a:spcPts val="0"/>
              </a:spcBef>
              <a:spcAft>
                <a:spcPts val="0"/>
              </a:spcAft>
              <a:buNone/>
            </a:pPr>
            <a:r>
              <a:rPr lang="fr-FR" sz="1000">
                <a:solidFill>
                  <a:srgbClr val="FFFFFF"/>
                </a:solidFill>
                <a:latin typeface="Helvetica Neue"/>
                <a:ea typeface="Helvetica Neue"/>
                <a:cs typeface="Helvetica Neue"/>
                <a:sym typeface="Helvetica Neue"/>
              </a:rPr>
              <a:t>Energie &amp; Environnement - Droit des énergies renouvelables </a:t>
            </a:r>
            <a:endParaRPr/>
          </a:p>
          <a:p>
            <a:pPr marL="0" marR="0" lvl="0" indent="0" algn="l" rtl="0">
              <a:spcBef>
                <a:spcPts val="0"/>
              </a:spcBef>
              <a:spcAft>
                <a:spcPts val="0"/>
              </a:spcAft>
              <a:buNone/>
            </a:pPr>
            <a:r>
              <a:rPr lang="fr-FR" sz="1000">
                <a:solidFill>
                  <a:srgbClr val="FFFFFF"/>
                </a:solidFill>
                <a:latin typeface="Helvetica Neue"/>
                <a:ea typeface="Helvetica Neue"/>
                <a:cs typeface="Helvetica Neue"/>
                <a:sym typeface="Helvetica Neue"/>
              </a:rPr>
              <a:t>Energie &amp; Environnement- Droit de l’eau et de l’assainissement </a:t>
            </a:r>
            <a:endParaRPr/>
          </a:p>
          <a:p>
            <a:pPr marL="0" marR="0" lvl="0" indent="0" algn="l" rtl="0">
              <a:spcBef>
                <a:spcPts val="0"/>
              </a:spcBef>
              <a:spcAft>
                <a:spcPts val="0"/>
              </a:spcAft>
              <a:buNone/>
            </a:pPr>
            <a:r>
              <a:rPr lang="fr-FR" sz="1000" b="1">
                <a:solidFill>
                  <a:srgbClr val="FFFFFF"/>
                </a:solidFill>
                <a:latin typeface="Helvetica Neue"/>
                <a:ea typeface="Helvetica Neue"/>
                <a:cs typeface="Helvetica Neue"/>
                <a:sym typeface="Helvetica Neue"/>
              </a:rPr>
              <a:t>PRATIQUE DE QUALITE : </a:t>
            </a:r>
            <a:endParaRPr sz="1000">
              <a:solidFill>
                <a:srgbClr val="FFFFFF"/>
              </a:solidFill>
              <a:latin typeface="Helvetica Neue"/>
              <a:ea typeface="Helvetica Neue"/>
              <a:cs typeface="Helvetica Neue"/>
              <a:sym typeface="Helvetica Neue"/>
            </a:endParaRPr>
          </a:p>
          <a:p>
            <a:pPr marL="0" marR="0" lvl="0" indent="0" algn="l" rtl="0">
              <a:spcBef>
                <a:spcPts val="0"/>
              </a:spcBef>
              <a:spcAft>
                <a:spcPts val="0"/>
              </a:spcAft>
              <a:buNone/>
            </a:pPr>
            <a:r>
              <a:rPr lang="fr-FR" sz="1000">
                <a:solidFill>
                  <a:srgbClr val="FFFFFF"/>
                </a:solidFill>
                <a:latin typeface="Helvetica Neue"/>
                <a:ea typeface="Helvetica Neue"/>
                <a:cs typeface="Helvetica Neue"/>
                <a:sym typeface="Helvetica Neue"/>
              </a:rPr>
              <a:t>Droit public des affaires – Urbanisme et aménagement </a:t>
            </a:r>
            <a:endParaRPr/>
          </a:p>
        </p:txBody>
      </p:sp>
      <p:sp>
        <p:nvSpPr>
          <p:cNvPr id="23" name="Google Shape;23;p14"/>
          <p:cNvSpPr txBox="1"/>
          <p:nvPr/>
        </p:nvSpPr>
        <p:spPr>
          <a:xfrm>
            <a:off x="1043492" y="5843580"/>
            <a:ext cx="239857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a:solidFill>
                  <a:srgbClr val="FFFFFF"/>
                </a:solidFill>
                <a:latin typeface="Helvetica Neue"/>
                <a:ea typeface="Helvetica Neue"/>
                <a:cs typeface="Helvetica Neue"/>
                <a:sym typeface="Helvetica Neue"/>
              </a:rPr>
              <a:t>36-38 avenue de Clichy </a:t>
            </a:r>
            <a:endParaRPr/>
          </a:p>
          <a:p>
            <a:pPr marL="0" marR="0" lvl="0" indent="0" algn="l" rtl="0">
              <a:spcBef>
                <a:spcPts val="0"/>
              </a:spcBef>
              <a:spcAft>
                <a:spcPts val="0"/>
              </a:spcAft>
              <a:buNone/>
            </a:pPr>
            <a:r>
              <a:rPr lang="fr-FR" sz="1000">
                <a:solidFill>
                  <a:srgbClr val="FFFFFF"/>
                </a:solidFill>
                <a:latin typeface="Helvetica Neue"/>
                <a:ea typeface="Helvetica Neue"/>
                <a:cs typeface="Helvetica Neue"/>
                <a:sym typeface="Helvetica Neue"/>
              </a:rPr>
              <a:t>75018 Paris </a:t>
            </a:r>
            <a:endParaRPr/>
          </a:p>
          <a:p>
            <a:pPr marL="0" marR="0" lvl="0" indent="0" algn="l" rtl="0">
              <a:spcBef>
                <a:spcPts val="0"/>
              </a:spcBef>
              <a:spcAft>
                <a:spcPts val="0"/>
              </a:spcAft>
              <a:buNone/>
            </a:pPr>
            <a:r>
              <a:rPr lang="fr-FR" sz="1000">
                <a:solidFill>
                  <a:srgbClr val="FFFFFF"/>
                </a:solidFill>
                <a:latin typeface="Helvetica Neue"/>
                <a:ea typeface="Helvetica Neue"/>
                <a:cs typeface="Helvetica Neue"/>
                <a:sym typeface="Helvetica Neue"/>
              </a:rPr>
              <a:t>T : 01 86 95 93 88 </a:t>
            </a:r>
            <a:endParaRPr/>
          </a:p>
          <a:p>
            <a:pPr marL="0" marR="0" lvl="0" indent="0" algn="l" rtl="0">
              <a:spcBef>
                <a:spcPts val="0"/>
              </a:spcBef>
              <a:spcAft>
                <a:spcPts val="0"/>
              </a:spcAft>
              <a:buNone/>
            </a:pPr>
            <a:r>
              <a:rPr lang="fr-FR" sz="1000">
                <a:solidFill>
                  <a:srgbClr val="FFFFFF"/>
                </a:solidFill>
                <a:latin typeface="Helvetica Neue"/>
                <a:ea typeface="Helvetica Neue"/>
                <a:cs typeface="Helvetica Neue"/>
                <a:sym typeface="Helvetica Neue"/>
              </a:rPr>
              <a:t>F : 01 84 10 60 31 </a:t>
            </a:r>
            <a:endParaRPr/>
          </a:p>
          <a:p>
            <a:pPr marL="0" marR="0" lvl="0" indent="0" algn="l" rtl="0">
              <a:spcBef>
                <a:spcPts val="0"/>
              </a:spcBef>
              <a:spcAft>
                <a:spcPts val="0"/>
              </a:spcAft>
              <a:buNone/>
            </a:pPr>
            <a:r>
              <a:rPr lang="fr-FR" sz="1000">
                <a:solidFill>
                  <a:srgbClr val="FFFFFF"/>
                </a:solidFill>
                <a:latin typeface="Helvetica Neue"/>
                <a:ea typeface="Helvetica Neue"/>
                <a:cs typeface="Helvetica Neue"/>
                <a:sym typeface="Helvetica Neue"/>
              </a:rPr>
              <a:t>contact@or-avocats.com </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Vide">
  <p:cSld name="1_Vide">
    <p:bg>
      <p:bgPr>
        <a:solidFill>
          <a:srgbClr val="002060"/>
        </a:solidFill>
        <a:effectLst/>
      </p:bgPr>
    </p:bg>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947058" y="220844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6" name="Google Shape;26;p15" descr="Une image contenant texte, jauge&#10;&#10;Description générée automatiquement"/>
          <p:cNvPicPr preferRelativeResize="0"/>
          <p:nvPr/>
        </p:nvPicPr>
        <p:blipFill rotWithShape="1">
          <a:blip r:embed="rId2">
            <a:alphaModFix/>
          </a:blip>
          <a:srcRect/>
          <a:stretch/>
        </p:blipFill>
        <p:spPr>
          <a:xfrm>
            <a:off x="8661977" y="6201640"/>
            <a:ext cx="3263900" cy="495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6"/>
            <a:ext cx="10515600" cy="581548"/>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2060"/>
              </a:buClr>
              <a:buSzPts val="3200"/>
              <a:buFont typeface="Calibri"/>
              <a:buNone/>
              <a:defRPr sz="3200" b="0" i="0" u="none" strike="noStrike" cap="none">
                <a:solidFill>
                  <a:srgbClr val="00206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1" name="Google Shape;41;p18" descr="Une image contenant personne, mur&#10;&#10;Description générée automatiquement"/>
          <p:cNvPicPr preferRelativeResize="0"/>
          <p:nvPr/>
        </p:nvPicPr>
        <p:blipFill rotWithShape="1">
          <a:blip r:embed="rId2">
            <a:alphaModFix/>
          </a:blip>
          <a:srcRect/>
          <a:stretch/>
        </p:blipFill>
        <p:spPr>
          <a:xfrm>
            <a:off x="1698812" y="1551669"/>
            <a:ext cx="1954502" cy="2731396"/>
          </a:xfrm>
          <a:prstGeom prst="rect">
            <a:avLst/>
          </a:prstGeom>
          <a:noFill/>
          <a:ln>
            <a:noFill/>
          </a:ln>
        </p:spPr>
      </p:pic>
      <p:sp>
        <p:nvSpPr>
          <p:cNvPr id="42" name="Google Shape;42;p18"/>
          <p:cNvSpPr txBox="1"/>
          <p:nvPr/>
        </p:nvSpPr>
        <p:spPr>
          <a:xfrm>
            <a:off x="1698812" y="5042118"/>
            <a:ext cx="6454588"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200" b="1" i="0" u="none" strike="noStrike">
                <a:solidFill>
                  <a:srgbClr val="1E2662"/>
                </a:solidFill>
                <a:latin typeface="Arial"/>
                <a:ea typeface="Arial"/>
                <a:cs typeface="Arial"/>
                <a:sym typeface="Arial"/>
              </a:rPr>
              <a:t>Études et diplômes</a:t>
            </a:r>
            <a:endParaRPr sz="1200" b="0" i="0" u="none" strike="noStrike">
              <a:solidFill>
                <a:srgbClr val="000000"/>
              </a:solidFill>
              <a:latin typeface="Calibri"/>
              <a:ea typeface="Calibri"/>
              <a:cs typeface="Calibri"/>
              <a:sym typeface="Calibri"/>
            </a:endParaRPr>
          </a:p>
          <a:p>
            <a:pPr marL="0" marR="0" lvl="0" indent="-76200" algn="just" rtl="0">
              <a:spcBef>
                <a:spcPts val="1200"/>
              </a:spcBef>
              <a:spcAft>
                <a:spcPts val="0"/>
              </a:spcAft>
              <a:buClr>
                <a:srgbClr val="000000"/>
              </a:buClr>
              <a:buSzPts val="1200"/>
              <a:buFont typeface="Arial"/>
              <a:buChar char="•"/>
            </a:pPr>
            <a:r>
              <a:rPr lang="fr-FR" sz="1200" b="0" i="0" u="none" strike="noStrike">
                <a:solidFill>
                  <a:srgbClr val="000000"/>
                </a:solidFill>
                <a:latin typeface="Arial"/>
                <a:ea typeface="Arial"/>
                <a:cs typeface="Arial"/>
                <a:sym typeface="Arial"/>
              </a:rPr>
              <a:t>Certificat d’Aptitude à la Profession d’Avocat (CAPA), École des Avocats de Lyon </a:t>
            </a:r>
            <a:endParaRPr/>
          </a:p>
          <a:p>
            <a:pPr marL="0" marR="0" lvl="0" indent="-76200" algn="just" rtl="0">
              <a:spcBef>
                <a:spcPts val="0"/>
              </a:spcBef>
              <a:spcAft>
                <a:spcPts val="0"/>
              </a:spcAft>
              <a:buClr>
                <a:srgbClr val="000000"/>
              </a:buClr>
              <a:buSzPts val="1200"/>
              <a:buFont typeface="Arial"/>
              <a:buChar char="•"/>
            </a:pPr>
            <a:r>
              <a:rPr lang="fr-FR" sz="1200" b="0" i="0" u="none" strike="noStrike">
                <a:solidFill>
                  <a:srgbClr val="000000"/>
                </a:solidFill>
                <a:latin typeface="Arial"/>
                <a:ea typeface="Arial"/>
                <a:cs typeface="Arial"/>
                <a:sym typeface="Arial"/>
              </a:rPr>
              <a:t>Mastère spécialisé Droit et Management international, </a:t>
            </a:r>
            <a:r>
              <a:rPr lang="fr-FR" sz="1200" b="1" i="0" u="none" strike="noStrike">
                <a:solidFill>
                  <a:srgbClr val="000000"/>
                </a:solidFill>
                <a:latin typeface="Arial"/>
                <a:ea typeface="Arial"/>
                <a:cs typeface="Arial"/>
                <a:sym typeface="Arial"/>
              </a:rPr>
              <a:t>HEC Paris </a:t>
            </a:r>
            <a:endParaRPr sz="1200" b="0" i="0" u="none" strike="noStrike">
              <a:solidFill>
                <a:srgbClr val="000000"/>
              </a:solidFill>
              <a:latin typeface="Arial"/>
              <a:ea typeface="Arial"/>
              <a:cs typeface="Arial"/>
              <a:sym typeface="Arial"/>
            </a:endParaRPr>
          </a:p>
          <a:p>
            <a:pPr marL="0" marR="0" lvl="0" indent="-76200" algn="just" rtl="0">
              <a:spcBef>
                <a:spcPts val="0"/>
              </a:spcBef>
              <a:spcAft>
                <a:spcPts val="0"/>
              </a:spcAft>
              <a:buClr>
                <a:srgbClr val="000000"/>
              </a:buClr>
              <a:buSzPts val="1200"/>
              <a:buFont typeface="Arial"/>
              <a:buChar char="•"/>
            </a:pPr>
            <a:r>
              <a:rPr lang="fr-FR" sz="1200" b="0" i="0" u="none" strike="noStrike">
                <a:solidFill>
                  <a:srgbClr val="000000"/>
                </a:solidFill>
                <a:latin typeface="Arial"/>
                <a:ea typeface="Arial"/>
                <a:cs typeface="Arial"/>
                <a:sym typeface="Arial"/>
              </a:rPr>
              <a:t>Master 2 Professionnel, Droit de l’activité économique des collectivités territoriales, </a:t>
            </a:r>
            <a:endParaRPr/>
          </a:p>
          <a:p>
            <a:pPr marL="0" marR="0" lvl="0" indent="0" algn="just" rtl="0">
              <a:spcBef>
                <a:spcPts val="0"/>
              </a:spcBef>
              <a:spcAft>
                <a:spcPts val="0"/>
              </a:spcAft>
              <a:buClr>
                <a:srgbClr val="000000"/>
              </a:buClr>
              <a:buSzPts val="1200"/>
              <a:buFont typeface="Arial"/>
              <a:buNone/>
            </a:pPr>
            <a:r>
              <a:rPr lang="fr-FR" sz="1200" b="0" i="0" u="none" strike="noStrike">
                <a:solidFill>
                  <a:srgbClr val="000000"/>
                </a:solidFill>
                <a:latin typeface="Arial"/>
                <a:ea typeface="Arial"/>
                <a:cs typeface="Arial"/>
                <a:sym typeface="Arial"/>
              </a:rPr>
              <a:t> Université Pierre  Mendès France, Grenoble </a:t>
            </a:r>
            <a:endParaRPr/>
          </a:p>
          <a:p>
            <a:pPr marL="0" marR="0" lvl="0" indent="-76200" algn="just" rtl="0">
              <a:spcBef>
                <a:spcPts val="0"/>
              </a:spcBef>
              <a:spcAft>
                <a:spcPts val="0"/>
              </a:spcAft>
              <a:buClr>
                <a:srgbClr val="000000"/>
              </a:buClr>
              <a:buSzPts val="1200"/>
              <a:buFont typeface="Arial"/>
              <a:buChar char="•"/>
            </a:pPr>
            <a:r>
              <a:rPr lang="fr-FR" sz="1200" b="0" i="0" u="none" strike="noStrike">
                <a:solidFill>
                  <a:srgbClr val="000000"/>
                </a:solidFill>
                <a:latin typeface="Arial"/>
                <a:ea typeface="Arial"/>
                <a:cs typeface="Arial"/>
                <a:sym typeface="Arial"/>
              </a:rPr>
              <a:t>Diplôme de l’</a:t>
            </a:r>
            <a:r>
              <a:rPr lang="fr-FR" sz="1200" b="1" i="0" u="none" strike="noStrike">
                <a:solidFill>
                  <a:srgbClr val="000000"/>
                </a:solidFill>
                <a:latin typeface="Arial"/>
                <a:ea typeface="Arial"/>
                <a:cs typeface="Arial"/>
                <a:sym typeface="Arial"/>
              </a:rPr>
              <a:t>Institut d’études politiques de Grenoble</a:t>
            </a:r>
            <a:r>
              <a:rPr lang="fr-FR" sz="1200" b="0" i="0" u="none" strike="noStrike">
                <a:solidFill>
                  <a:srgbClr val="000000"/>
                </a:solidFill>
                <a:latin typeface="Arial"/>
                <a:ea typeface="Arial"/>
                <a:cs typeface="Arial"/>
                <a:sym typeface="Arial"/>
              </a:rPr>
              <a:t>, section Service Public </a:t>
            </a:r>
            <a:endParaRPr/>
          </a:p>
          <a:p>
            <a:pPr marL="0" marR="0" lvl="0" indent="-76200" algn="just" rtl="0">
              <a:spcBef>
                <a:spcPts val="0"/>
              </a:spcBef>
              <a:spcAft>
                <a:spcPts val="0"/>
              </a:spcAft>
              <a:buClr>
                <a:srgbClr val="000000"/>
              </a:buClr>
              <a:buSzPts val="1200"/>
              <a:buFont typeface="Arial"/>
              <a:buChar char="•"/>
            </a:pPr>
            <a:r>
              <a:rPr lang="fr-FR" sz="1200" b="0" i="0" u="none" strike="noStrike">
                <a:solidFill>
                  <a:srgbClr val="000000"/>
                </a:solidFill>
                <a:latin typeface="Arial"/>
                <a:ea typeface="Arial"/>
                <a:cs typeface="Arial"/>
                <a:sym typeface="Arial"/>
              </a:rPr>
              <a:t>Séjour académique à l’étranger : Edinburgh University - Droit Européen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18"/>
          <p:cNvSpPr txBox="1"/>
          <p:nvPr/>
        </p:nvSpPr>
        <p:spPr>
          <a:xfrm>
            <a:off x="4365812" y="1311799"/>
            <a:ext cx="6127376" cy="3793346"/>
          </a:xfrm>
          <a:prstGeom prst="rect">
            <a:avLst/>
          </a:prstGeom>
          <a:noFill/>
          <a:ln>
            <a:noFill/>
          </a:ln>
        </p:spPr>
        <p:txBody>
          <a:bodyPr spcFirstLastPara="1" wrap="square" lIns="91425" tIns="45700" rIns="91425" bIns="45700" anchor="t" anchorCtr="0">
            <a:spAutoFit/>
          </a:bodyPr>
          <a:lstStyle/>
          <a:p>
            <a:pPr marL="0" marR="0" lvl="0" indent="0" algn="just" rtl="0">
              <a:lnSpc>
                <a:spcPct val="125000"/>
              </a:lnSpc>
              <a:spcBef>
                <a:spcPts val="0"/>
              </a:spcBef>
              <a:spcAft>
                <a:spcPts val="0"/>
              </a:spcAft>
              <a:buNone/>
            </a:pPr>
            <a:r>
              <a:rPr lang="fr-FR" sz="1200">
                <a:solidFill>
                  <a:srgbClr val="000000"/>
                </a:solidFill>
                <a:latin typeface="Arial"/>
                <a:ea typeface="Arial"/>
                <a:cs typeface="Arial"/>
                <a:sym typeface="Arial"/>
              </a:rPr>
              <a:t>Avocate, diplômée de Sciences-Po et HEC PARIS, Justine ORIER intervient auprès d’une clientèle d’acteurs publics et privés en Droit des contrats publics et montages contractuels complexes.</a:t>
            </a:r>
            <a:endParaRPr sz="1200">
              <a:solidFill>
                <a:schemeClr val="dk1"/>
              </a:solidFill>
              <a:latin typeface="Calibri"/>
              <a:ea typeface="Calibri"/>
              <a:cs typeface="Calibri"/>
              <a:sym typeface="Calibri"/>
            </a:endParaRPr>
          </a:p>
          <a:p>
            <a:pPr marL="0" marR="0" lvl="0" indent="0" algn="just" rtl="0">
              <a:lnSpc>
                <a:spcPct val="125000"/>
              </a:lnSpc>
              <a:spcBef>
                <a:spcPts val="1200"/>
              </a:spcBef>
              <a:spcAft>
                <a:spcPts val="0"/>
              </a:spcAft>
              <a:buNone/>
            </a:pPr>
            <a:r>
              <a:rPr lang="fr-FR" sz="1200">
                <a:solidFill>
                  <a:srgbClr val="000000"/>
                </a:solidFill>
                <a:latin typeface="Arial"/>
                <a:ea typeface="Arial"/>
                <a:cs typeface="Arial"/>
                <a:sym typeface="Arial"/>
              </a:rPr>
              <a:t>Elle travaille principalement en mission d’assistant à maîtrise d’ouvrage pour </a:t>
            </a:r>
            <a:r>
              <a:rPr lang="fr-FR" sz="1200" b="1">
                <a:solidFill>
                  <a:srgbClr val="000000"/>
                </a:solidFill>
                <a:latin typeface="Arial"/>
                <a:ea typeface="Arial"/>
                <a:cs typeface="Arial"/>
                <a:sym typeface="Arial"/>
              </a:rPr>
              <a:t>des opérateurs semi-publics ou privés soumis au droit de la commande publique dans des secteurs divers : transports, infrastructures, Énergie…</a:t>
            </a:r>
            <a:endParaRPr sz="1200" b="1">
              <a:solidFill>
                <a:schemeClr val="dk1"/>
              </a:solidFill>
              <a:latin typeface="Calibri"/>
              <a:ea typeface="Calibri"/>
              <a:cs typeface="Calibri"/>
              <a:sym typeface="Calibri"/>
            </a:endParaRPr>
          </a:p>
          <a:p>
            <a:pPr marL="0" marR="0" lvl="0" indent="0" algn="just" rtl="0">
              <a:lnSpc>
                <a:spcPct val="125000"/>
              </a:lnSpc>
              <a:spcBef>
                <a:spcPts val="1200"/>
              </a:spcBef>
              <a:spcAft>
                <a:spcPts val="0"/>
              </a:spcAft>
              <a:buNone/>
            </a:pPr>
            <a:r>
              <a:rPr lang="fr-FR" sz="1200">
                <a:solidFill>
                  <a:srgbClr val="000000"/>
                </a:solidFill>
                <a:latin typeface="Arial"/>
                <a:ea typeface="Arial"/>
                <a:cs typeface="Arial"/>
                <a:sym typeface="Arial"/>
              </a:rPr>
              <a:t>Elle enseigne </a:t>
            </a:r>
            <a:r>
              <a:rPr lang="fr-FR" sz="1200" b="1">
                <a:solidFill>
                  <a:srgbClr val="000000"/>
                </a:solidFill>
                <a:latin typeface="Arial"/>
                <a:ea typeface="Arial"/>
                <a:cs typeface="Arial"/>
                <a:sym typeface="Arial"/>
              </a:rPr>
              <a:t>le Droit de l’urbanisme à l’Université Paris-Saclay </a:t>
            </a:r>
            <a:r>
              <a:rPr lang="fr-FR" sz="1200">
                <a:solidFill>
                  <a:srgbClr val="000000"/>
                </a:solidFill>
                <a:latin typeface="Arial"/>
                <a:ea typeface="Arial"/>
                <a:cs typeface="Arial"/>
                <a:sym typeface="Arial"/>
              </a:rPr>
              <a:t>auprès des étudiants de master 1, et publie régulièrement des articles juridiques dans des revues spécialisées, à destination des acheteurs publics (Le Moniteur, Achat-Public, environnement et techniques...). </a:t>
            </a:r>
            <a:endParaRPr sz="1200">
              <a:solidFill>
                <a:schemeClr val="dk1"/>
              </a:solidFill>
              <a:latin typeface="Calibri"/>
              <a:ea typeface="Calibri"/>
              <a:cs typeface="Calibri"/>
              <a:sym typeface="Calibri"/>
            </a:endParaRPr>
          </a:p>
          <a:p>
            <a:pPr marL="0" marR="0" lvl="0" indent="0" algn="just" rtl="0">
              <a:lnSpc>
                <a:spcPct val="125000"/>
              </a:lnSpc>
              <a:spcBef>
                <a:spcPts val="1200"/>
              </a:spcBef>
              <a:spcAft>
                <a:spcPts val="0"/>
              </a:spcAft>
              <a:buNone/>
            </a:pPr>
            <a:r>
              <a:rPr lang="fr-FR" sz="1200" b="1">
                <a:solidFill>
                  <a:srgbClr val="000000"/>
                </a:solidFill>
                <a:latin typeface="Arial"/>
                <a:ea typeface="Arial"/>
                <a:cs typeface="Arial"/>
                <a:sym typeface="Arial"/>
              </a:rPr>
              <a:t>Elle dispense régulièrement des formations à destination des professionnels en droit de la commande publique (concessions, montages contractuels complexes, commande publique).</a:t>
            </a:r>
            <a:endParaRPr sz="1200" b="1">
              <a:solidFill>
                <a:schemeClr val="dk1"/>
              </a:solidFill>
              <a:latin typeface="Calibri"/>
              <a:ea typeface="Calibri"/>
              <a:cs typeface="Calibri"/>
              <a:sym typeface="Calibri"/>
            </a:endParaRPr>
          </a:p>
          <a:p>
            <a:pPr marL="0" marR="0" lvl="0" indent="0" algn="l" rtl="0">
              <a:spcBef>
                <a:spcPts val="60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3"/>
        <p:cNvGrpSpPr/>
        <p:nvPr/>
      </p:nvGrpSpPr>
      <p:grpSpPr>
        <a:xfrm>
          <a:off x="0" y="0"/>
          <a:ext cx="0" cy="0"/>
          <a:chOff x="0" y="0"/>
          <a:chExt cx="0" cy="0"/>
        </a:xfrm>
      </p:grpSpPr>
      <p:sp>
        <p:nvSpPr>
          <p:cNvPr id="54" name="Google Shape;5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mailto:contact@or-avocats.com"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p:nvPr/>
        </p:nvSpPr>
        <p:spPr>
          <a:xfrm>
            <a:off x="3786692" y="4561243"/>
            <a:ext cx="65406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0" i="0" u="none" strike="noStrike" cap="none">
                <a:solidFill>
                  <a:schemeClr val="dk1"/>
                </a:solidFill>
                <a:latin typeface="Calibri"/>
                <a:ea typeface="Calibri"/>
                <a:cs typeface="Calibri"/>
                <a:sym typeface="Calibri"/>
              </a:rPr>
              <a:t>LIVRET D’ACCUEIL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p:nvPr/>
        </p:nvSpPr>
        <p:spPr>
          <a:xfrm>
            <a:off x="725714" y="624114"/>
            <a:ext cx="8113500" cy="187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u="sng">
                <a:solidFill>
                  <a:srgbClr val="002060"/>
                </a:solidFill>
                <a:latin typeface="Calibri"/>
                <a:ea typeface="Calibri"/>
                <a:cs typeface="Calibri"/>
                <a:sym typeface="Calibri"/>
              </a:rPr>
              <a:t>Article 5: Hygiène et sécurité</a:t>
            </a:r>
            <a:endParaRPr/>
          </a:p>
          <a:p>
            <a:pPr marL="0" marR="0" lvl="0" indent="0" algn="just" rtl="0">
              <a:spcBef>
                <a:spcPts val="0"/>
              </a:spcBef>
              <a:spcAft>
                <a:spcPts val="0"/>
              </a:spcAft>
              <a:buNone/>
            </a:pPr>
            <a:r>
              <a:rPr lang="fr-FR" sz="1400">
                <a:solidFill>
                  <a:schemeClr val="dk1"/>
                </a:solidFill>
                <a:latin typeface="Calibri"/>
                <a:ea typeface="Calibri"/>
                <a:cs typeface="Calibri"/>
                <a:sym typeface="Calibri"/>
              </a:rPr>
              <a:t>La prévention des risques d’accidents et de maladies est impérative et exige de chacun le respect total de toutes les prescriptions applicables en matière d’hygiène et de sécurité. A cet effet, les consignes générales et particulières de sécurité en vigueur dans l’organisme,  doivent être strictement respectées</a:t>
            </a:r>
            <a:r>
              <a:rPr lang="fr-FR"/>
              <a:t>.</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1400">
                <a:solidFill>
                  <a:schemeClr val="dk1"/>
                </a:solidFill>
                <a:latin typeface="Calibri"/>
                <a:ea typeface="Calibri"/>
                <a:cs typeface="Calibri"/>
                <a:sym typeface="Calibri"/>
              </a:rPr>
              <a:t>Lorsque la formation a lieu sur le site de l’entreprise, les consignes générales et particulières de sécurité applicables sont celles de l’entreprise / de l’organisme de formation (à préciser).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9"/>
          <p:cNvSpPr txBox="1"/>
          <p:nvPr/>
        </p:nvSpPr>
        <p:spPr>
          <a:xfrm>
            <a:off x="725714" y="3062515"/>
            <a:ext cx="7503900" cy="1231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400" b="1" u="sng">
                <a:solidFill>
                  <a:srgbClr val="002060"/>
                </a:solidFill>
                <a:latin typeface="Calibri"/>
                <a:ea typeface="Calibri"/>
                <a:cs typeface="Calibri"/>
                <a:sym typeface="Calibri"/>
              </a:rPr>
              <a:t>Article 6</a:t>
            </a:r>
            <a:endParaRPr/>
          </a:p>
          <a:p>
            <a:pPr marL="0" marR="0" lvl="0" indent="0" algn="just" rtl="0">
              <a:spcBef>
                <a:spcPts val="0"/>
              </a:spcBef>
              <a:spcAft>
                <a:spcPts val="0"/>
              </a:spcAft>
              <a:buNone/>
            </a:pPr>
            <a:r>
              <a:rPr lang="fr-FR" sz="1400">
                <a:solidFill>
                  <a:schemeClr val="dk1"/>
                </a:solidFill>
                <a:latin typeface="Calibri"/>
                <a:ea typeface="Calibri"/>
                <a:cs typeface="Calibri"/>
                <a:sym typeface="Calibri"/>
              </a:rPr>
              <a:t>Un exemplaire du présent règlement est tenu à disposition de chaque stagiaire (avant toute inscription définitive) ou remis au stagiaire (avant toute inscription définitive) dans le cadre d’un contrat de formation professionnelle.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title"/>
          </p:nvPr>
        </p:nvSpPr>
        <p:spPr>
          <a:xfrm>
            <a:off x="947058" y="220844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a:spLocks noGrp="1"/>
          </p:cNvSpPr>
          <p:nvPr>
            <p:ph type="ctrTitle"/>
          </p:nvPr>
        </p:nvSpPr>
        <p:spPr>
          <a:xfrm>
            <a:off x="1454727" y="147283"/>
            <a:ext cx="9282545" cy="8748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3200"/>
              <a:buFont typeface="Calibri"/>
              <a:buNone/>
            </a:pPr>
            <a:r>
              <a:rPr lang="fr-FR"/>
              <a:t>Accès au Cabinet ORIER AVOCATS</a:t>
            </a:r>
            <a:endParaRPr/>
          </a:p>
        </p:txBody>
      </p:sp>
      <p:sp>
        <p:nvSpPr>
          <p:cNvPr id="86" name="Google Shape;86;p2"/>
          <p:cNvSpPr txBox="1"/>
          <p:nvPr/>
        </p:nvSpPr>
        <p:spPr>
          <a:xfrm>
            <a:off x="1506071" y="1376979"/>
            <a:ext cx="3772443" cy="23698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sng" strike="noStrike" cap="none">
                <a:solidFill>
                  <a:srgbClr val="002060"/>
                </a:solidFill>
                <a:latin typeface="Calibri"/>
                <a:ea typeface="Calibri"/>
                <a:cs typeface="Calibri"/>
                <a:sym typeface="Calibri"/>
              </a:rPr>
              <a:t>Adresse: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a:solidFill>
                  <a:schemeClr val="dk1"/>
                </a:solidFill>
                <a:latin typeface="Calibri"/>
                <a:ea typeface="Calibri"/>
                <a:cs typeface="Calibri"/>
                <a:sym typeface="Calibri"/>
              </a:rPr>
              <a:t>Le Cabinet est situé 36-38 avenue de Clichy</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a:solidFill>
                  <a:schemeClr val="dk1"/>
                </a:solidFill>
                <a:latin typeface="Calibri"/>
                <a:ea typeface="Calibri"/>
                <a:cs typeface="Calibri"/>
                <a:sym typeface="Calibri"/>
              </a:rPr>
              <a:t>01 86 95 93 88</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contact@or-avocats.com</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a:solidFill>
                  <a:schemeClr val="dk1"/>
                </a:solidFill>
                <a:latin typeface="Calibri"/>
                <a:ea typeface="Calibri"/>
                <a:cs typeface="Calibri"/>
                <a:sym typeface="Calibri"/>
              </a:rPr>
              <a:t>www.or-avocats.com</a:t>
            </a:r>
            <a:endParaRPr sz="1600">
              <a:solidFill>
                <a:schemeClr val="dk1"/>
              </a:solidFill>
              <a:latin typeface="Calibri"/>
              <a:ea typeface="Calibri"/>
              <a:cs typeface="Calibri"/>
              <a:sym typeface="Calibri"/>
            </a:endParaRPr>
          </a:p>
        </p:txBody>
      </p:sp>
      <p:pic>
        <p:nvPicPr>
          <p:cNvPr id="87" name="Google Shape;87;p2" descr="Image result for logo adresse"/>
          <p:cNvPicPr preferRelativeResize="0"/>
          <p:nvPr/>
        </p:nvPicPr>
        <p:blipFill rotWithShape="1">
          <a:blip r:embed="rId4">
            <a:alphaModFix/>
          </a:blip>
          <a:srcRect/>
          <a:stretch/>
        </p:blipFill>
        <p:spPr>
          <a:xfrm>
            <a:off x="900216" y="1872342"/>
            <a:ext cx="554511" cy="409121"/>
          </a:xfrm>
          <a:prstGeom prst="rect">
            <a:avLst/>
          </a:prstGeom>
          <a:noFill/>
          <a:ln>
            <a:noFill/>
          </a:ln>
        </p:spPr>
      </p:pic>
      <p:pic>
        <p:nvPicPr>
          <p:cNvPr id="88" name="Google Shape;88;p2" descr="Image result for logo telephone"/>
          <p:cNvPicPr preferRelativeResize="0"/>
          <p:nvPr/>
        </p:nvPicPr>
        <p:blipFill rotWithShape="1">
          <a:blip r:embed="rId5">
            <a:alphaModFix/>
          </a:blip>
          <a:srcRect/>
          <a:stretch/>
        </p:blipFill>
        <p:spPr>
          <a:xfrm>
            <a:off x="970188" y="2363151"/>
            <a:ext cx="414563" cy="414563"/>
          </a:xfrm>
          <a:prstGeom prst="rect">
            <a:avLst/>
          </a:prstGeom>
          <a:noFill/>
          <a:ln>
            <a:noFill/>
          </a:ln>
        </p:spPr>
      </p:pic>
      <p:pic>
        <p:nvPicPr>
          <p:cNvPr id="89" name="Google Shape;89;p2" descr="Image result for logo mail"/>
          <p:cNvPicPr preferRelativeResize="0"/>
          <p:nvPr/>
        </p:nvPicPr>
        <p:blipFill rotWithShape="1">
          <a:blip r:embed="rId6">
            <a:alphaModFix/>
          </a:blip>
          <a:srcRect/>
          <a:stretch/>
        </p:blipFill>
        <p:spPr>
          <a:xfrm>
            <a:off x="948870" y="2859402"/>
            <a:ext cx="457200" cy="491490"/>
          </a:xfrm>
          <a:prstGeom prst="rect">
            <a:avLst/>
          </a:prstGeom>
          <a:noFill/>
          <a:ln>
            <a:noFill/>
          </a:ln>
        </p:spPr>
      </p:pic>
      <p:pic>
        <p:nvPicPr>
          <p:cNvPr id="90" name="Google Shape;90;p2" descr="Website Logo PNG, Web Site Logos Free Download - Free Transparent PNG Logos"/>
          <p:cNvPicPr preferRelativeResize="0"/>
          <p:nvPr/>
        </p:nvPicPr>
        <p:blipFill rotWithShape="1">
          <a:blip r:embed="rId7">
            <a:alphaModFix/>
          </a:blip>
          <a:srcRect/>
          <a:stretch/>
        </p:blipFill>
        <p:spPr>
          <a:xfrm>
            <a:off x="970188" y="3446453"/>
            <a:ext cx="435882" cy="435882"/>
          </a:xfrm>
          <a:prstGeom prst="rect">
            <a:avLst/>
          </a:prstGeom>
          <a:noFill/>
          <a:ln>
            <a:noFill/>
          </a:ln>
        </p:spPr>
      </p:pic>
      <p:pic>
        <p:nvPicPr>
          <p:cNvPr id="91" name="Google Shape;91;p2" descr="Une image contenant équipement électronique&#10;&#10;Description générée automatiquement"/>
          <p:cNvPicPr preferRelativeResize="0"/>
          <p:nvPr/>
        </p:nvPicPr>
        <p:blipFill rotWithShape="1">
          <a:blip r:embed="rId8">
            <a:alphaModFix/>
          </a:blip>
          <a:srcRect/>
          <a:stretch/>
        </p:blipFill>
        <p:spPr>
          <a:xfrm>
            <a:off x="3979198" y="3770309"/>
            <a:ext cx="2029716" cy="2851477"/>
          </a:xfrm>
          <a:prstGeom prst="rect">
            <a:avLst/>
          </a:prstGeom>
          <a:noFill/>
          <a:ln>
            <a:noFill/>
          </a:ln>
        </p:spPr>
      </p:pic>
      <p:pic>
        <p:nvPicPr>
          <p:cNvPr id="92" name="Google Shape;92;p2" descr="Une image contenant bâtiment, extérieur, immeuble résidentiel, bâtiment gouvernemental&#10;&#10;Description générée automatiquement"/>
          <p:cNvPicPr preferRelativeResize="0"/>
          <p:nvPr/>
        </p:nvPicPr>
        <p:blipFill rotWithShape="1">
          <a:blip r:embed="rId9">
            <a:alphaModFix/>
          </a:blip>
          <a:srcRect/>
          <a:stretch/>
        </p:blipFill>
        <p:spPr>
          <a:xfrm>
            <a:off x="6670045" y="1174825"/>
            <a:ext cx="2720697" cy="2376652"/>
          </a:xfrm>
          <a:prstGeom prst="rect">
            <a:avLst/>
          </a:prstGeom>
          <a:noFill/>
          <a:ln>
            <a:noFill/>
          </a:ln>
        </p:spPr>
      </p:pic>
      <p:sp>
        <p:nvSpPr>
          <p:cNvPr id="93" name="Google Shape;93;p2"/>
          <p:cNvSpPr txBox="1"/>
          <p:nvPr/>
        </p:nvSpPr>
        <p:spPr>
          <a:xfrm>
            <a:off x="6903222" y="4216164"/>
            <a:ext cx="1414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u="sng">
                <a:solidFill>
                  <a:srgbClr val="002060"/>
                </a:solidFill>
                <a:latin typeface="Calibri"/>
                <a:ea typeface="Calibri"/>
                <a:cs typeface="Calibri"/>
                <a:sym typeface="Calibri"/>
              </a:rPr>
              <a:t>Plan et accès</a:t>
            </a:r>
            <a:endParaRPr/>
          </a:p>
        </p:txBody>
      </p:sp>
      <p:pic>
        <p:nvPicPr>
          <p:cNvPr id="94" name="Google Shape;94;p2" descr="AURAneXt, partenaire des entreprises de région parisienne de + de 20  salariés"/>
          <p:cNvPicPr preferRelativeResize="0"/>
          <p:nvPr/>
        </p:nvPicPr>
        <p:blipFill rotWithShape="1">
          <a:blip r:embed="rId10">
            <a:alphaModFix/>
          </a:blip>
          <a:srcRect/>
          <a:stretch/>
        </p:blipFill>
        <p:spPr>
          <a:xfrm>
            <a:off x="6926315" y="4844562"/>
            <a:ext cx="1195709" cy="267254"/>
          </a:xfrm>
          <a:prstGeom prst="rect">
            <a:avLst/>
          </a:prstGeom>
          <a:noFill/>
          <a:ln>
            <a:noFill/>
          </a:ln>
        </p:spPr>
      </p:pic>
      <p:sp>
        <p:nvSpPr>
          <p:cNvPr id="95" name="Google Shape;95;p2"/>
          <p:cNvSpPr txBox="1"/>
          <p:nvPr/>
        </p:nvSpPr>
        <p:spPr>
          <a:xfrm>
            <a:off x="8082277" y="4789135"/>
            <a:ext cx="12816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Place Clichy</a:t>
            </a:r>
            <a:endParaRPr/>
          </a:p>
        </p:txBody>
      </p:sp>
      <p:pic>
        <p:nvPicPr>
          <p:cNvPr id="96" name="Google Shape;96;p2" descr="Métro ligne 2 - Plan de la ligne, horaires, infos - SNCF CONNECT"/>
          <p:cNvPicPr preferRelativeResize="0"/>
          <p:nvPr/>
        </p:nvPicPr>
        <p:blipFill rotWithShape="1">
          <a:blip r:embed="rId11">
            <a:alphaModFix/>
          </a:blip>
          <a:srcRect/>
          <a:stretch/>
        </p:blipFill>
        <p:spPr>
          <a:xfrm>
            <a:off x="7524169" y="4791117"/>
            <a:ext cx="375397" cy="3753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ctrTitle"/>
          </p:nvPr>
        </p:nvSpPr>
        <p:spPr>
          <a:xfrm>
            <a:off x="1385454" y="136525"/>
            <a:ext cx="9282545" cy="8748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3200"/>
              <a:buFont typeface="Calibri"/>
              <a:buNone/>
            </a:pPr>
            <a:r>
              <a:rPr lang="fr-FR"/>
              <a:t>Présentation du Cabinet</a:t>
            </a:r>
            <a:endParaRPr/>
          </a:p>
        </p:txBody>
      </p:sp>
      <p:sp>
        <p:nvSpPr>
          <p:cNvPr id="102" name="Google Shape;102;p3"/>
          <p:cNvSpPr txBox="1"/>
          <p:nvPr/>
        </p:nvSpPr>
        <p:spPr>
          <a:xfrm>
            <a:off x="1385454" y="1291897"/>
            <a:ext cx="9282600" cy="16233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fr-FR" sz="1800">
                <a:solidFill>
                  <a:schemeClr val="dk1"/>
                </a:solidFill>
                <a:latin typeface="Calibri"/>
                <a:ea typeface="Calibri"/>
                <a:cs typeface="Calibri"/>
                <a:sym typeface="Calibri"/>
              </a:rPr>
              <a:t>Le cabinet ORIER AVOCATS dispense des formations dans ses locaux à PARIS et chez ses clients sur l’ensemble du territoire national.</a:t>
            </a:r>
            <a:endParaRPr/>
          </a:p>
          <a:p>
            <a:pPr marL="0" marR="0" lvl="0" indent="0" algn="just" rtl="0">
              <a:lnSpc>
                <a:spcPct val="120000"/>
              </a:lnSpc>
              <a:spcBef>
                <a:spcPts val="1000"/>
              </a:spcBef>
              <a:spcAft>
                <a:spcPts val="0"/>
              </a:spcAft>
              <a:buNone/>
            </a:pPr>
            <a:r>
              <a:rPr lang="fr-FR" sz="1800">
                <a:solidFill>
                  <a:schemeClr val="dk1"/>
                </a:solidFill>
                <a:latin typeface="Calibri"/>
                <a:ea typeface="Calibri"/>
                <a:cs typeface="Calibri"/>
                <a:sym typeface="Calibri"/>
              </a:rPr>
              <a:t>Le cabinet délivre régulièrement des formations en outre-mer.</a:t>
            </a:r>
            <a:endParaRPr/>
          </a:p>
          <a:p>
            <a:pPr marL="0" marR="0" lvl="0" indent="0" algn="just" rtl="0">
              <a:lnSpc>
                <a:spcPct val="120000"/>
              </a:lnSpc>
              <a:spcBef>
                <a:spcPts val="1000"/>
              </a:spcBef>
              <a:spcAft>
                <a:spcPts val="0"/>
              </a:spcAft>
              <a:buNone/>
            </a:pPr>
            <a:r>
              <a:rPr lang="fr-FR" sz="1800">
                <a:solidFill>
                  <a:schemeClr val="dk1"/>
                </a:solidFill>
                <a:latin typeface="Calibri"/>
                <a:ea typeface="Calibri"/>
                <a:cs typeface="Calibri"/>
                <a:sym typeface="Calibri"/>
              </a:rPr>
              <a:t>Nos prestations sont facturées 650 € TTC par personne, par jour de formation.</a:t>
            </a:r>
            <a:endParaRPr/>
          </a:p>
        </p:txBody>
      </p:sp>
      <p:pic>
        <p:nvPicPr>
          <p:cNvPr id="103" name="Google Shape;103;p3" descr="Une image contenant texte, moniteur, écran, noir&#10;&#10;Description générée automatiquement"/>
          <p:cNvPicPr preferRelativeResize="0"/>
          <p:nvPr/>
        </p:nvPicPr>
        <p:blipFill rotWithShape="1">
          <a:blip r:embed="rId3">
            <a:alphaModFix/>
          </a:blip>
          <a:srcRect/>
          <a:stretch/>
        </p:blipFill>
        <p:spPr>
          <a:xfrm>
            <a:off x="3151824" y="3186812"/>
            <a:ext cx="5749803" cy="333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ctrTitle"/>
          </p:nvPr>
        </p:nvSpPr>
        <p:spPr>
          <a:xfrm>
            <a:off x="1385454" y="136525"/>
            <a:ext cx="9282545" cy="8748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3200"/>
              <a:buFont typeface="Calibri"/>
              <a:buNone/>
            </a:pPr>
            <a:r>
              <a:rPr lang="fr-FR"/>
              <a:t>Présentation du Cabinet</a:t>
            </a:r>
            <a:endParaRPr/>
          </a:p>
        </p:txBody>
      </p:sp>
      <p:sp>
        <p:nvSpPr>
          <p:cNvPr id="109" name="Google Shape;109;p4"/>
          <p:cNvSpPr txBox="1"/>
          <p:nvPr/>
        </p:nvSpPr>
        <p:spPr>
          <a:xfrm>
            <a:off x="1385454" y="1291897"/>
            <a:ext cx="9282600" cy="16233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fr-FR" sz="1800" b="1" u="sng">
                <a:solidFill>
                  <a:srgbClr val="002060"/>
                </a:solidFill>
                <a:latin typeface="Calibri"/>
                <a:ea typeface="Calibri"/>
                <a:cs typeface="Calibri"/>
                <a:sym typeface="Calibri"/>
              </a:rPr>
              <a:t>Accueil des stagiaires</a:t>
            </a:r>
            <a:endParaRPr/>
          </a:p>
          <a:p>
            <a:pPr marL="0" marR="0" lvl="0" indent="0" algn="just" rtl="0">
              <a:lnSpc>
                <a:spcPct val="120000"/>
              </a:lnSpc>
              <a:spcBef>
                <a:spcPts val="1000"/>
              </a:spcBef>
              <a:spcAft>
                <a:spcPts val="0"/>
              </a:spcAft>
              <a:buNone/>
            </a:pPr>
            <a:r>
              <a:rPr lang="fr-FR" sz="1800">
                <a:solidFill>
                  <a:schemeClr val="dk1"/>
                </a:solidFill>
                <a:latin typeface="Calibri"/>
                <a:ea typeface="Calibri"/>
                <a:cs typeface="Calibri"/>
                <a:sym typeface="Calibri"/>
              </a:rPr>
              <a:t>L’immeuble est équipé d’un boitier à code qui sera communiqué dans la convocation et d’un interphone au nom du Cabinet ORIER AVOCATS.</a:t>
            </a:r>
            <a:endParaRPr/>
          </a:p>
          <a:p>
            <a:pPr marL="0" marR="0" lvl="0" indent="0" algn="just" rtl="0">
              <a:lnSpc>
                <a:spcPct val="120000"/>
              </a:lnSpc>
              <a:spcBef>
                <a:spcPts val="1000"/>
              </a:spcBef>
              <a:spcAft>
                <a:spcPts val="0"/>
              </a:spcAft>
              <a:buNone/>
            </a:pPr>
            <a:r>
              <a:rPr lang="fr-FR" sz="1800">
                <a:solidFill>
                  <a:schemeClr val="dk1"/>
                </a:solidFill>
                <a:latin typeface="Calibri"/>
                <a:ea typeface="Calibri"/>
                <a:cs typeface="Calibri"/>
                <a:sym typeface="Calibri"/>
              </a:rPr>
              <a:t>Le stagiaire sera accueilli et dirigé vers la salle de formation.</a:t>
            </a:r>
            <a:endParaRPr/>
          </a:p>
        </p:txBody>
      </p:sp>
      <p:sp>
        <p:nvSpPr>
          <p:cNvPr id="110" name="Google Shape;110;p4"/>
          <p:cNvSpPr txBox="1"/>
          <p:nvPr/>
        </p:nvSpPr>
        <p:spPr>
          <a:xfrm>
            <a:off x="1385454" y="3228635"/>
            <a:ext cx="81126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u="sng" dirty="0">
                <a:solidFill>
                  <a:srgbClr val="002060"/>
                </a:solidFill>
                <a:latin typeface="Calibri"/>
                <a:ea typeface="Calibri"/>
                <a:cs typeface="Calibri"/>
                <a:sym typeface="Calibri"/>
              </a:rPr>
              <a:t>Restauration</a:t>
            </a:r>
            <a:endParaRPr sz="1800" b="1" u="sng" dirty="0">
              <a:solidFill>
                <a:srgbClr val="002060"/>
              </a:solidFill>
              <a:latin typeface="Calibri"/>
              <a:ea typeface="Calibri"/>
              <a:cs typeface="Calibri"/>
              <a:sym typeface="Calibri"/>
            </a:endParaRPr>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Le cabinet fournit le café, le thé et de l’eau tout au long de la formation.</a:t>
            </a:r>
            <a:endParaRPr sz="1800" b="1" u="sng" dirty="0">
              <a:solidFill>
                <a:srgbClr val="002060"/>
              </a:solidFill>
              <a:latin typeface="Calibri"/>
              <a:ea typeface="Calibri"/>
              <a:cs typeface="Calibri"/>
              <a:sym typeface="Calibri"/>
            </a:endParaRPr>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Le repas n’est pas compris dans la formation.</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Une cuisine est mise à disposition (micro-ondes).</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Le quartier dispose également de nombreux traiteurs et restaurants</a:t>
            </a:r>
            <a:endParaRPr dirty="0"/>
          </a:p>
        </p:txBody>
      </p:sp>
      <p:sp>
        <p:nvSpPr>
          <p:cNvPr id="111" name="Google Shape;111;p4"/>
          <p:cNvSpPr txBox="1"/>
          <p:nvPr/>
        </p:nvSpPr>
        <p:spPr>
          <a:xfrm>
            <a:off x="1385454" y="4709479"/>
            <a:ext cx="66093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u="sng">
                <a:solidFill>
                  <a:srgbClr val="002060"/>
                </a:solidFill>
                <a:latin typeface="Calibri"/>
                <a:ea typeface="Calibri"/>
                <a:cs typeface="Calibri"/>
                <a:sym typeface="Calibri"/>
              </a:rPr>
              <a:t>Hôtels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Il est possible de loger à proximité du Cabinet (quelques exemples):</a:t>
            </a:r>
            <a:endParaRPr/>
          </a:p>
          <a:p>
            <a:pPr marL="457200" marR="0" lvl="0" indent="0" algn="l" rtl="0">
              <a:spcBef>
                <a:spcPts val="0"/>
              </a:spcBef>
              <a:spcAft>
                <a:spcPts val="0"/>
              </a:spcAft>
              <a:buNone/>
            </a:pPr>
            <a:r>
              <a:rPr lang="fr-FR" sz="1800">
                <a:solidFill>
                  <a:schemeClr val="dk1"/>
                </a:solidFill>
                <a:latin typeface="Calibri"/>
                <a:ea typeface="Calibri"/>
                <a:cs typeface="Calibri"/>
                <a:sym typeface="Calibri"/>
              </a:rPr>
              <a:t>- ibis Paris Montmartre 18ème</a:t>
            </a:r>
            <a:endParaRPr sz="1800">
              <a:solidFill>
                <a:schemeClr val="dk1"/>
              </a:solidFill>
              <a:latin typeface="Calibri"/>
              <a:ea typeface="Calibri"/>
              <a:cs typeface="Calibri"/>
              <a:sym typeface="Calibri"/>
            </a:endParaRPr>
          </a:p>
          <a:p>
            <a:pPr marL="457200" marR="0" lvl="0" indent="0" algn="l" rtl="0">
              <a:spcBef>
                <a:spcPts val="0"/>
              </a:spcBef>
              <a:spcAft>
                <a:spcPts val="0"/>
              </a:spcAft>
              <a:buNone/>
            </a:pPr>
            <a:r>
              <a:rPr lang="fr-FR" sz="1800">
                <a:solidFill>
                  <a:schemeClr val="dk1"/>
                </a:solidFill>
                <a:latin typeface="Calibri"/>
                <a:ea typeface="Calibri"/>
                <a:cs typeface="Calibri"/>
                <a:sym typeface="Calibri"/>
              </a:rPr>
              <a:t>- Citadines Apart'hotel Montmartre Paris</a:t>
            </a:r>
            <a:endParaRPr sz="1800">
              <a:solidFill>
                <a:schemeClr val="dk1"/>
              </a:solidFill>
              <a:latin typeface="Calibri"/>
              <a:ea typeface="Calibri"/>
              <a:cs typeface="Calibri"/>
              <a:sym typeface="Calibri"/>
            </a:endParaRPr>
          </a:p>
          <a:p>
            <a:pPr marL="457200" marR="0" lvl="0" indent="0" algn="l" rtl="0">
              <a:spcBef>
                <a:spcPts val="0"/>
              </a:spcBef>
              <a:spcAft>
                <a:spcPts val="0"/>
              </a:spcAft>
              <a:buNone/>
            </a:pPr>
            <a:r>
              <a:rPr lang="fr-FR" sz="1800">
                <a:solidFill>
                  <a:schemeClr val="dk1"/>
                </a:solidFill>
                <a:latin typeface="Calibri"/>
                <a:ea typeface="Calibri"/>
                <a:cs typeface="Calibri"/>
                <a:sym typeface="Calibri"/>
              </a:rPr>
              <a:t>- Paris Montmartre Hôtel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ctrTitle"/>
          </p:nvPr>
        </p:nvSpPr>
        <p:spPr>
          <a:xfrm>
            <a:off x="1385454" y="136525"/>
            <a:ext cx="9282545" cy="8748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3200"/>
              <a:buFont typeface="Calibri"/>
              <a:buNone/>
            </a:pPr>
            <a:r>
              <a:rPr lang="fr-FR" dirty="0"/>
              <a:t>Moyens pédagogiques</a:t>
            </a:r>
            <a:endParaRPr dirty="0"/>
          </a:p>
        </p:txBody>
      </p:sp>
      <p:sp>
        <p:nvSpPr>
          <p:cNvPr id="117" name="Google Shape;117;p5"/>
          <p:cNvSpPr txBox="1"/>
          <p:nvPr/>
        </p:nvSpPr>
        <p:spPr>
          <a:xfrm>
            <a:off x="1417904" y="1425845"/>
            <a:ext cx="5464884"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u="sng" dirty="0">
                <a:solidFill>
                  <a:srgbClr val="002060"/>
                </a:solidFill>
                <a:latin typeface="Calibri"/>
                <a:ea typeface="Calibri"/>
                <a:cs typeface="Calibri"/>
                <a:sym typeface="Calibri"/>
              </a:rPr>
              <a:t>Support de formation:</a:t>
            </a:r>
            <a:endParaRPr dirty="0"/>
          </a:p>
          <a:p>
            <a:pPr marL="0" marR="0" lvl="0" indent="0" algn="l" rtl="0">
              <a:spcBef>
                <a:spcPts val="0"/>
              </a:spcBef>
              <a:spcAft>
                <a:spcPts val="0"/>
              </a:spcAft>
              <a:buNone/>
            </a:pPr>
            <a:endParaRPr sz="1800" u="sng"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Un support de formation sera remis aux stagiaires par mail et/ou version papier.</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Celui-ci retrace les éléments vus lors de la formation.</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8" name="Google Shape;118;p5"/>
          <p:cNvSpPr txBox="1"/>
          <p:nvPr/>
        </p:nvSpPr>
        <p:spPr>
          <a:xfrm>
            <a:off x="1417904" y="3317637"/>
            <a:ext cx="20344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u="sng">
                <a:solidFill>
                  <a:srgbClr val="002060"/>
                </a:solidFill>
                <a:latin typeface="Calibri"/>
                <a:ea typeface="Calibri"/>
                <a:cs typeface="Calibri"/>
                <a:sym typeface="Calibri"/>
              </a:rPr>
              <a:t>Salle de Formation:</a:t>
            </a:r>
            <a:endParaRPr/>
          </a:p>
        </p:txBody>
      </p:sp>
      <p:sp>
        <p:nvSpPr>
          <p:cNvPr id="119" name="Google Shape;119;p5"/>
          <p:cNvSpPr txBox="1"/>
          <p:nvPr/>
        </p:nvSpPr>
        <p:spPr>
          <a:xfrm>
            <a:off x="1417904" y="3905026"/>
            <a:ext cx="3636000" cy="292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u="sng">
                <a:solidFill>
                  <a:srgbClr val="002060"/>
                </a:solidFill>
                <a:latin typeface="Calibri"/>
                <a:ea typeface="Calibri"/>
                <a:cs typeface="Calibri"/>
                <a:sym typeface="Calibri"/>
              </a:rPr>
              <a:t>Formation présentielle: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fr-FR" sz="1600">
                <a:solidFill>
                  <a:schemeClr val="dk1"/>
                </a:solidFill>
                <a:latin typeface="Calibri"/>
                <a:ea typeface="Calibri"/>
                <a:cs typeface="Calibri"/>
                <a:sym typeface="Calibri"/>
              </a:rPr>
              <a:t>Le cabinet est en mesure d’accueillir les groupes jusqu’à </a:t>
            </a:r>
            <a:r>
              <a:rPr lang="fr-FR" sz="1600" b="1">
                <a:solidFill>
                  <a:schemeClr val="dk1"/>
                </a:solidFill>
                <a:latin typeface="Calibri"/>
                <a:ea typeface="Calibri"/>
                <a:cs typeface="Calibri"/>
                <a:sym typeface="Calibri"/>
              </a:rPr>
              <a:t>6 personnes.</a:t>
            </a:r>
            <a:endParaRPr sz="1600" b="1">
              <a:solidFill>
                <a:schemeClr val="dk1"/>
              </a:solidFill>
              <a:latin typeface="Calibri"/>
              <a:ea typeface="Calibri"/>
              <a:cs typeface="Calibri"/>
              <a:sym typeface="Calibri"/>
            </a:endParaRPr>
          </a:p>
          <a:p>
            <a:pPr marL="0" marR="0" lvl="0" indent="0" algn="just" rtl="0">
              <a:spcBef>
                <a:spcPts val="0"/>
              </a:spcBef>
              <a:spcAft>
                <a:spcPts val="0"/>
              </a:spcAft>
              <a:buNone/>
            </a:pPr>
            <a:r>
              <a:rPr lang="fr-FR" sz="1600">
                <a:solidFill>
                  <a:schemeClr val="dk1"/>
                </a:solidFill>
                <a:latin typeface="Calibri"/>
                <a:ea typeface="Calibri"/>
                <a:cs typeface="Calibri"/>
                <a:sym typeface="Calibri"/>
              </a:rPr>
              <a:t>Il est équipé d’un</a:t>
            </a:r>
            <a:r>
              <a:rPr lang="fr-FR" sz="1600" b="1">
                <a:solidFill>
                  <a:schemeClr val="dk1"/>
                </a:solidFill>
                <a:latin typeface="Calibri"/>
                <a:ea typeface="Calibri"/>
                <a:cs typeface="Calibri"/>
                <a:sym typeface="Calibri"/>
              </a:rPr>
              <a:t> grand écran</a:t>
            </a:r>
            <a:r>
              <a:rPr lang="fr-FR" sz="1600">
                <a:solidFill>
                  <a:schemeClr val="dk1"/>
                </a:solidFill>
                <a:latin typeface="Calibri"/>
                <a:ea typeface="Calibri"/>
                <a:cs typeface="Calibri"/>
                <a:sym typeface="Calibri"/>
              </a:rPr>
              <a:t> pour diffuser les slides.</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fr-FR" sz="1600">
                <a:solidFill>
                  <a:schemeClr val="dk1"/>
                </a:solidFill>
                <a:latin typeface="Calibri"/>
                <a:ea typeface="Calibri"/>
                <a:cs typeface="Calibri"/>
                <a:sym typeface="Calibri"/>
              </a:rPr>
              <a:t>Pour les groupes plus nombreux, la formation sera dispensée dans les locaux de l’un de nos partenaires situé à quelques mètres.</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20" name="Google Shape;120;p5"/>
          <p:cNvSpPr txBox="1"/>
          <p:nvPr/>
        </p:nvSpPr>
        <p:spPr>
          <a:xfrm>
            <a:off x="6583681" y="3991087"/>
            <a:ext cx="4084200" cy="1662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u="sng">
                <a:solidFill>
                  <a:srgbClr val="002060"/>
                </a:solidFill>
                <a:latin typeface="Calibri"/>
                <a:ea typeface="Calibri"/>
                <a:cs typeface="Calibri"/>
                <a:sym typeface="Calibri"/>
              </a:rPr>
              <a:t>Formation distancielle: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fr-FR" sz="1600">
                <a:solidFill>
                  <a:srgbClr val="000000"/>
                </a:solidFill>
                <a:latin typeface="Calibri"/>
                <a:ea typeface="Calibri"/>
                <a:cs typeface="Calibri"/>
                <a:sym typeface="Calibri"/>
              </a:rPr>
              <a:t>Le cabinet dispose d’un matériel performant permettant de répondre aux attentes des stagiaires et notamment un système de Visio conférence YEAHLINK</a:t>
            </a:r>
            <a:r>
              <a:rPr lang="fr-FR" sz="1600">
                <a:solidFill>
                  <a:srgbClr val="000000"/>
                </a:solidFill>
                <a:latin typeface="Arial"/>
                <a:ea typeface="Arial"/>
                <a:cs typeface="Arial"/>
                <a:sym typeface="Arial"/>
              </a:rPr>
              <a:t>.</a:t>
            </a:r>
            <a:r>
              <a:rPr lang="fr-FR"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pic>
        <p:nvPicPr>
          <p:cNvPr id="121" name="Google Shape;121;p5" descr="Une image contenant plancher, intérieur, mur, table&#10;&#10;Description générée automatiquement"/>
          <p:cNvPicPr preferRelativeResize="0"/>
          <p:nvPr/>
        </p:nvPicPr>
        <p:blipFill rotWithShape="1">
          <a:blip r:embed="rId3">
            <a:alphaModFix/>
          </a:blip>
          <a:srcRect/>
          <a:stretch/>
        </p:blipFill>
        <p:spPr>
          <a:xfrm>
            <a:off x="7072257" y="371060"/>
            <a:ext cx="4383740" cy="31312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F1C03C0-C64F-CC84-1139-3440741E37E9}"/>
              </a:ext>
            </a:extLst>
          </p:cNvPr>
          <p:cNvSpPr>
            <a:spLocks noGrp="1"/>
          </p:cNvSpPr>
          <p:nvPr>
            <p:ph type="subTitle" idx="1"/>
          </p:nvPr>
        </p:nvSpPr>
        <p:spPr/>
        <p:txBody>
          <a:bodyPr/>
          <a:lstStyle/>
          <a:p>
            <a:pPr algn="l"/>
            <a:endParaRPr lang="fr-FR" sz="1800" dirty="0">
              <a:sym typeface="Arial"/>
            </a:endParaRPr>
          </a:p>
          <a:p>
            <a:pPr algn="l"/>
            <a:r>
              <a:rPr lang="fr-FR" sz="1800" dirty="0">
                <a:sym typeface="Arial"/>
              </a:rPr>
              <a:t>Le cabinet ORA se conforme au règlement général sur la protection des données (RGPD – règlement UE 2016/679 du Parlement européen et du Conseil du 27 avril 2016) et à toutes les règles applicables aux données personnelles en France. A cet effet, le cabinet ORA s'engage à supprimer toute trace des questionnaires de fin de formation dans les 6 mois suivant leur réception. </a:t>
            </a:r>
          </a:p>
          <a:p>
            <a:pPr algn="l"/>
            <a:endParaRPr lang="fr-FR" sz="1800" dirty="0">
              <a:sym typeface="Arial"/>
            </a:endParaRPr>
          </a:p>
          <a:p>
            <a:pPr algn="l"/>
            <a:r>
              <a:rPr lang="fr-FR" sz="1800" dirty="0">
                <a:sym typeface="Arial"/>
              </a:rPr>
              <a:t>Il est aussi rappelé qu'aucune conservation ou traitement dématérialisé de ces formulaires ne sera effectué</a:t>
            </a:r>
            <a:r>
              <a:rPr lang="fr-FR" b="0" i="0" u="none" strike="noStrike" dirty="0">
                <a:solidFill>
                  <a:srgbClr val="222222"/>
                </a:solidFill>
                <a:effectLst/>
                <a:latin typeface="Arial, Helvetica Neue, Helvetica, sans-serif"/>
              </a:rPr>
              <a:t>. </a:t>
            </a:r>
            <a:endParaRPr lang="fr-FR" b="0" i="0" u="none" strike="noStrike" dirty="0">
              <a:solidFill>
                <a:srgbClr val="222222"/>
              </a:solidFill>
              <a:effectLst/>
              <a:latin typeface="Arial" panose="020B0604020202020204" pitchFamily="34" charset="0"/>
            </a:endParaRPr>
          </a:p>
        </p:txBody>
      </p:sp>
      <p:sp>
        <p:nvSpPr>
          <p:cNvPr id="4" name="Google Shape;116;p5">
            <a:extLst>
              <a:ext uri="{FF2B5EF4-FFF2-40B4-BE49-F238E27FC236}">
                <a16:creationId xmlns:a16="http://schemas.microsoft.com/office/drawing/2014/main" id="{70DD9F7F-097A-9F52-B871-DE50B9B080FE}"/>
              </a:ext>
            </a:extLst>
          </p:cNvPr>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3200"/>
              <a:buFont typeface="Calibri"/>
              <a:buNone/>
            </a:pPr>
            <a:r>
              <a:rPr lang="fr-FR" dirty="0"/>
              <a:t>Traitement des données personnelles</a:t>
            </a:r>
            <a:endParaRPr dirty="0"/>
          </a:p>
        </p:txBody>
      </p:sp>
    </p:spTree>
    <p:extLst>
      <p:ext uri="{BB962C8B-B14F-4D97-AF65-F5344CB8AC3E}">
        <p14:creationId xmlns:p14="http://schemas.microsoft.com/office/powerpoint/2010/main" val="106522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ctrTitle"/>
          </p:nvPr>
        </p:nvSpPr>
        <p:spPr>
          <a:xfrm>
            <a:off x="1385454" y="136525"/>
            <a:ext cx="9282545" cy="8748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3200"/>
              <a:buFont typeface="Calibri"/>
              <a:buNone/>
            </a:pPr>
            <a:r>
              <a:rPr lang="fr-FR"/>
              <a:t>Livret d’accueil des personnes en situation de handicap</a:t>
            </a:r>
            <a:endParaRPr/>
          </a:p>
        </p:txBody>
      </p:sp>
      <p:sp>
        <p:nvSpPr>
          <p:cNvPr id="127" name="Google Shape;127;p6"/>
          <p:cNvSpPr txBox="1"/>
          <p:nvPr/>
        </p:nvSpPr>
        <p:spPr>
          <a:xfrm>
            <a:off x="1385450" y="1214625"/>
            <a:ext cx="95277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a:solidFill>
                  <a:schemeClr val="dk1"/>
                </a:solidFill>
                <a:latin typeface="Calibri"/>
                <a:ea typeface="Calibri"/>
                <a:cs typeface="Calibri"/>
                <a:sym typeface="Calibri"/>
              </a:rPr>
              <a:t>Vous êtes en situation de handicap ? Contactez-nous en amont de votre formation pour que nous puissions préparer votre accueil dans les meilleures conditions. </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Le cabinet est situé au 1</a:t>
            </a:r>
            <a:r>
              <a:rPr lang="fr-FR" sz="1800" baseline="30000">
                <a:solidFill>
                  <a:schemeClr val="dk1"/>
                </a:solidFill>
                <a:latin typeface="Calibri"/>
                <a:ea typeface="Calibri"/>
                <a:cs typeface="Calibri"/>
                <a:sym typeface="Calibri"/>
              </a:rPr>
              <a:t>er</a:t>
            </a:r>
            <a:r>
              <a:rPr lang="fr-FR" sz="1800">
                <a:solidFill>
                  <a:schemeClr val="dk1"/>
                </a:solidFill>
                <a:latin typeface="Calibri"/>
                <a:ea typeface="Calibri"/>
                <a:cs typeface="Calibri"/>
                <a:sym typeface="Calibri"/>
              </a:rPr>
              <a:t> étage et dispose d’un ascenseur permettant l’accueil des personnes à mobilité réduite. Nous disposons de locaux également situés en rez-de-chaussée pour les personnes à mobilité réduite.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6"/>
          <p:cNvSpPr txBox="1"/>
          <p:nvPr/>
        </p:nvSpPr>
        <p:spPr>
          <a:xfrm>
            <a:off x="1385449" y="3449775"/>
            <a:ext cx="96585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Si vous êtes en situation de handicap, le</a:t>
            </a:r>
            <a:r>
              <a:rPr lang="fr-FR" sz="1800" b="1">
                <a:solidFill>
                  <a:schemeClr val="dk1"/>
                </a:solidFill>
                <a:latin typeface="Calibri"/>
                <a:ea typeface="Calibri"/>
                <a:cs typeface="Calibri"/>
                <a:sym typeface="Calibri"/>
              </a:rPr>
              <a:t> référent handicap</a:t>
            </a:r>
            <a:r>
              <a:rPr lang="fr-FR" sz="1800">
                <a:solidFill>
                  <a:schemeClr val="dk1"/>
                </a:solidFill>
                <a:latin typeface="Calibri"/>
                <a:ea typeface="Calibri"/>
                <a:cs typeface="Calibri"/>
                <a:sym typeface="Calibri"/>
              </a:rPr>
              <a:t> de l’organisme est Mme Samantha PEREIRA FERNANDES.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Elle s’assurera de tout mettre en œuvre afin de vous accueillir dans les meilleures conditions.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L’</a:t>
            </a:r>
            <a:r>
              <a:rPr lang="fr-FR" sz="1800" b="1">
                <a:solidFill>
                  <a:schemeClr val="dk1"/>
                </a:solidFill>
                <a:latin typeface="Calibri"/>
                <a:ea typeface="Calibri"/>
                <a:cs typeface="Calibri"/>
                <a:sym typeface="Calibri"/>
              </a:rPr>
              <a:t>AGEFIPH</a:t>
            </a:r>
            <a:r>
              <a:rPr lang="fr-FR" sz="1800">
                <a:solidFill>
                  <a:schemeClr val="dk1"/>
                </a:solidFill>
                <a:latin typeface="Calibri"/>
                <a:ea typeface="Calibri"/>
                <a:cs typeface="Calibri"/>
                <a:sym typeface="Calibri"/>
              </a:rPr>
              <a:t> nous conseille sur les meilleures conditions d'accueil en fonction de la nature du handicap.</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ctrTitle"/>
          </p:nvPr>
        </p:nvSpPr>
        <p:spPr>
          <a:xfrm>
            <a:off x="1240311" y="243967"/>
            <a:ext cx="9282545" cy="8748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3200"/>
              <a:buFont typeface="Calibri"/>
              <a:buNone/>
            </a:pPr>
            <a:r>
              <a:rPr lang="fr-FR"/>
              <a:t>Règlement intérieur</a:t>
            </a:r>
            <a:endParaRPr/>
          </a:p>
        </p:txBody>
      </p:sp>
      <p:sp>
        <p:nvSpPr>
          <p:cNvPr id="134" name="Google Shape;134;p7"/>
          <p:cNvSpPr txBox="1"/>
          <p:nvPr/>
        </p:nvSpPr>
        <p:spPr>
          <a:xfrm>
            <a:off x="1106383" y="1388565"/>
            <a:ext cx="113502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u="sng">
                <a:solidFill>
                  <a:srgbClr val="002060"/>
                </a:solidFill>
                <a:latin typeface="Calibri"/>
                <a:ea typeface="Calibri"/>
                <a:cs typeface="Calibri"/>
                <a:sym typeface="Calibri"/>
              </a:rPr>
              <a:t>Article 1</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Le présent règlement est établi conformément aux dispositions des articles L.6352-3 et R.6352-1 à R.6352-15 du Code du travail.</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Il s’applique à tous les stagiaires, et ce pour la durée de la formation suivie.</a:t>
            </a:r>
            <a:endParaRPr/>
          </a:p>
        </p:txBody>
      </p:sp>
      <p:sp>
        <p:nvSpPr>
          <p:cNvPr id="135" name="Google Shape;135;p7"/>
          <p:cNvSpPr txBox="1"/>
          <p:nvPr/>
        </p:nvSpPr>
        <p:spPr>
          <a:xfrm>
            <a:off x="1106382" y="2311519"/>
            <a:ext cx="11350200" cy="160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u="sng">
                <a:solidFill>
                  <a:srgbClr val="002060"/>
                </a:solidFill>
                <a:latin typeface="Calibri"/>
                <a:ea typeface="Calibri"/>
                <a:cs typeface="Calibri"/>
                <a:sym typeface="Calibri"/>
              </a:rPr>
              <a:t>Article 2 : Discipline</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Il est formellement interdit aux stagiaires:</a:t>
            </a:r>
            <a:endParaRPr/>
          </a:p>
          <a:p>
            <a:pPr marL="285750" marR="0" lvl="0" indent="-285750" algn="l" rtl="0">
              <a:spcBef>
                <a:spcPts val="0"/>
              </a:spcBef>
              <a:spcAft>
                <a:spcPts val="0"/>
              </a:spcAft>
              <a:buClr>
                <a:schemeClr val="dk1"/>
              </a:buClr>
              <a:buSzPts val="1400"/>
              <a:buFont typeface="Calibri"/>
              <a:buChar char="-"/>
            </a:pPr>
            <a:r>
              <a:rPr lang="fr-FR" sz="1400">
                <a:solidFill>
                  <a:schemeClr val="dk1"/>
                </a:solidFill>
                <a:latin typeface="Calibri"/>
                <a:ea typeface="Calibri"/>
                <a:cs typeface="Calibri"/>
                <a:sym typeface="Calibri"/>
              </a:rPr>
              <a:t>D’introduire des boissons alcoolisées dans les locaux du cabinet;</a:t>
            </a:r>
            <a:endParaRPr/>
          </a:p>
          <a:p>
            <a:pPr marL="285750" marR="0" lvl="0" indent="-285750" algn="l" rtl="0">
              <a:spcBef>
                <a:spcPts val="0"/>
              </a:spcBef>
              <a:spcAft>
                <a:spcPts val="0"/>
              </a:spcAft>
              <a:buClr>
                <a:schemeClr val="dk1"/>
              </a:buClr>
              <a:buSzPts val="1400"/>
              <a:buFont typeface="Calibri"/>
              <a:buChar char="-"/>
            </a:pPr>
            <a:r>
              <a:rPr lang="fr-FR" sz="1400">
                <a:solidFill>
                  <a:schemeClr val="dk1"/>
                </a:solidFill>
                <a:latin typeface="Calibri"/>
                <a:ea typeface="Calibri"/>
                <a:cs typeface="Calibri"/>
                <a:sym typeface="Calibri"/>
              </a:rPr>
              <a:t>De se présenter aux formations en état d’ébriété;</a:t>
            </a:r>
            <a:endParaRPr/>
          </a:p>
          <a:p>
            <a:pPr marL="285750" marR="0" lvl="0" indent="-285750" algn="l" rtl="0">
              <a:spcBef>
                <a:spcPts val="0"/>
              </a:spcBef>
              <a:spcAft>
                <a:spcPts val="0"/>
              </a:spcAft>
              <a:buClr>
                <a:schemeClr val="dk1"/>
              </a:buClr>
              <a:buSzPts val="1400"/>
              <a:buFont typeface="Calibri"/>
              <a:buChar char="-"/>
            </a:pPr>
            <a:r>
              <a:rPr lang="fr-FR" sz="1400">
                <a:solidFill>
                  <a:schemeClr val="dk1"/>
                </a:solidFill>
                <a:latin typeface="Calibri"/>
                <a:ea typeface="Calibri"/>
                <a:cs typeface="Calibri"/>
                <a:sym typeface="Calibri"/>
              </a:rPr>
              <a:t>De modifier les supports de formation;</a:t>
            </a:r>
            <a:endParaRPr/>
          </a:p>
          <a:p>
            <a:pPr marL="285750" marR="0" lvl="0" indent="-285750" algn="l" rtl="0">
              <a:spcBef>
                <a:spcPts val="0"/>
              </a:spcBef>
              <a:spcAft>
                <a:spcPts val="0"/>
              </a:spcAft>
              <a:buClr>
                <a:schemeClr val="dk1"/>
              </a:buClr>
              <a:buSzPts val="1400"/>
              <a:buFont typeface="Calibri"/>
              <a:buChar char="-"/>
            </a:pPr>
            <a:r>
              <a:rPr lang="fr-FR" sz="1400">
                <a:solidFill>
                  <a:schemeClr val="dk1"/>
                </a:solidFill>
                <a:latin typeface="Calibri"/>
                <a:ea typeface="Calibri"/>
                <a:cs typeface="Calibri"/>
                <a:sym typeface="Calibri"/>
              </a:rPr>
              <a:t>De manger dans la salle de cours;</a:t>
            </a:r>
            <a:endParaRPr/>
          </a:p>
          <a:p>
            <a:pPr marL="285750" marR="0" lvl="0" indent="-285750" algn="l" rtl="0">
              <a:spcBef>
                <a:spcPts val="0"/>
              </a:spcBef>
              <a:spcAft>
                <a:spcPts val="0"/>
              </a:spcAft>
              <a:buClr>
                <a:schemeClr val="dk1"/>
              </a:buClr>
              <a:buSzPts val="1400"/>
              <a:buFont typeface="Calibri"/>
              <a:buChar char="-"/>
            </a:pPr>
            <a:r>
              <a:rPr lang="fr-FR" sz="1400">
                <a:solidFill>
                  <a:schemeClr val="dk1"/>
                </a:solidFill>
                <a:latin typeface="Calibri"/>
                <a:ea typeface="Calibri"/>
                <a:cs typeface="Calibri"/>
                <a:sym typeface="Calibri"/>
              </a:rPr>
              <a:t>D’utiliser leurs téléphones portables durant les sessions</a:t>
            </a:r>
            <a:r>
              <a:rPr lang="fr-FR">
                <a:solidFill>
                  <a:schemeClr val="dk1"/>
                </a:solidFill>
                <a:latin typeface="Calibri"/>
                <a:ea typeface="Calibri"/>
                <a:cs typeface="Calibri"/>
                <a:sym typeface="Calibri"/>
              </a:rPr>
              <a:t>.</a:t>
            </a:r>
            <a:endParaRPr/>
          </a:p>
        </p:txBody>
      </p:sp>
      <p:sp>
        <p:nvSpPr>
          <p:cNvPr id="136" name="Google Shape;136;p7"/>
          <p:cNvSpPr txBox="1"/>
          <p:nvPr/>
        </p:nvSpPr>
        <p:spPr>
          <a:xfrm>
            <a:off x="1106382" y="4096247"/>
            <a:ext cx="10040700" cy="172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u="sng">
                <a:solidFill>
                  <a:srgbClr val="002060"/>
                </a:solidFill>
                <a:latin typeface="Calibri"/>
                <a:ea typeface="Calibri"/>
                <a:cs typeface="Calibri"/>
                <a:sym typeface="Calibri"/>
              </a:rPr>
              <a:t>Article 3 : Sanctions</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Tout agissement considéré comme fautif par la direction de l’organisme de formation pourra, en fonction de sa nature et de sa gravité, faire l’objet de l’une ou l’autre des sanctions ci-après par ordre croissant d’importance :</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 Avertissement</a:t>
            </a:r>
            <a:r>
              <a:rPr lang="fr-FR">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 Exclusion définitive de la formation.</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p:nvPr/>
        </p:nvSpPr>
        <p:spPr>
          <a:xfrm>
            <a:off x="551543" y="697322"/>
            <a:ext cx="10116600" cy="273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u="sng">
                <a:solidFill>
                  <a:srgbClr val="002060"/>
                </a:solidFill>
                <a:latin typeface="Calibri"/>
                <a:ea typeface="Calibri"/>
                <a:cs typeface="Calibri"/>
                <a:sym typeface="Calibri"/>
              </a:rPr>
              <a:t>Article 4: Entretien préalable à une sanction et procédure</a:t>
            </a:r>
            <a:endParaRPr/>
          </a:p>
          <a:p>
            <a:pPr marL="0" marR="0" lvl="0" indent="0" algn="just" rtl="0">
              <a:spcBef>
                <a:spcPts val="0"/>
              </a:spcBef>
              <a:spcAft>
                <a:spcPts val="0"/>
              </a:spcAft>
              <a:buNone/>
            </a:pPr>
            <a:r>
              <a:rPr lang="fr-FR" sz="1400">
                <a:solidFill>
                  <a:schemeClr val="dk1"/>
                </a:solidFill>
                <a:latin typeface="Calibri"/>
                <a:ea typeface="Calibri"/>
                <a:cs typeface="Calibri"/>
                <a:sym typeface="Calibri"/>
              </a:rPr>
              <a:t>Aucune sanction ne peut être infligée au stagiaire sans que celui-ci ne soit informé dans le même temps et par écrit des griefs retenus contre lui. Lorsque le cabinet envisage une prise de sanction, il convoque le stagiaire</a:t>
            </a:r>
            <a:r>
              <a:rPr lang="fr-FR">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0" marR="0" lvl="0" indent="0" algn="just" rtl="0">
              <a:spcBef>
                <a:spcPts val="0"/>
              </a:spcBef>
              <a:spcAft>
                <a:spcPts val="0"/>
              </a:spcAft>
              <a:buNone/>
            </a:pPr>
            <a:endParaRPr>
              <a:solidFill>
                <a:schemeClr val="dk1"/>
              </a:solidFill>
              <a:latin typeface="Calibri"/>
              <a:ea typeface="Calibri"/>
              <a:cs typeface="Calibri"/>
              <a:sym typeface="Calibri"/>
            </a:endParaRPr>
          </a:p>
          <a:p>
            <a:pPr marL="0" marR="0" lvl="0" indent="0" algn="just" rtl="0">
              <a:spcBef>
                <a:spcPts val="0"/>
              </a:spcBef>
              <a:spcAft>
                <a:spcPts val="0"/>
              </a:spcAft>
              <a:buNone/>
            </a:pPr>
            <a:r>
              <a:rPr lang="fr-FR" sz="1400">
                <a:solidFill>
                  <a:schemeClr val="dk1"/>
                </a:solidFill>
                <a:latin typeface="Calibri"/>
                <a:ea typeface="Calibri"/>
                <a:cs typeface="Calibri"/>
                <a:sym typeface="Calibri"/>
              </a:rPr>
              <a:t>Au cours de l’entretien, le stagiaire a la possibilité de se faire assister par une personne de son choix, stagiaire du cabinet. La convocation mentionnée à l’article précédent fait état de cette faculté. Lors de l’entretien, le motif de la sanction envisagée est indiqué au stagiaire : celui-ci a alors la possibilité de donner toute explication ou justification des faits qui lui sont reprochés.</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1400">
                <a:solidFill>
                  <a:schemeClr val="dk1"/>
                </a:solidFill>
                <a:latin typeface="Calibri"/>
                <a:ea typeface="Calibri"/>
                <a:cs typeface="Calibri"/>
                <a:sym typeface="Calibri"/>
              </a:rPr>
              <a:t>Lorsqu’une mesure conservatoire d’exclusion temporaire à effet immédiat est considérée comme indispensable par le cabinet, aucune sanction définitive relative à l’agissement fautif à l’origine de cette exclusion ne peut être prise sans que le stagiaire n’ait été au préalable informé des griefs retenus contre lui</a:t>
            </a:r>
            <a:r>
              <a:rPr lang="fr-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967</Words>
  <Application>Microsoft Macintosh PowerPoint</Application>
  <PresentationFormat>Grand écran</PresentationFormat>
  <Paragraphs>90</Paragraphs>
  <Slides>11</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Arial, Helvetica Neue, Helvetica, sans-serif</vt:lpstr>
      <vt:lpstr>Calibri</vt:lpstr>
      <vt:lpstr>Helvetica Neue</vt:lpstr>
      <vt:lpstr>Thème Office</vt:lpstr>
      <vt:lpstr>Présentation PowerPoint</vt:lpstr>
      <vt:lpstr>Accès au Cabinet ORIER AVOCATS</vt:lpstr>
      <vt:lpstr>Présentation du Cabinet</vt:lpstr>
      <vt:lpstr>Présentation du Cabinet</vt:lpstr>
      <vt:lpstr>Moyens pédagogiques</vt:lpstr>
      <vt:lpstr>Traitement des données personnelles</vt:lpstr>
      <vt:lpstr>Livret d’accueil des personnes en situation de handicap</vt:lpstr>
      <vt:lpstr>Règlement intérieur</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Samantha Pereira Fernandes</dc:creator>
  <cp:lastModifiedBy>Samantha Pereira Fernandes</cp:lastModifiedBy>
  <cp:revision>1</cp:revision>
  <dcterms:created xsi:type="dcterms:W3CDTF">2022-12-08T13:10:36Z</dcterms:created>
  <dcterms:modified xsi:type="dcterms:W3CDTF">2022-12-19T11:35:48Z</dcterms:modified>
</cp:coreProperties>
</file>