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28"/>
  </p:notesMasterIdLst>
  <p:sldIdLst>
    <p:sldId id="256" r:id="rId2"/>
    <p:sldId id="257" r:id="rId3"/>
    <p:sldId id="484" r:id="rId4"/>
    <p:sldId id="259" r:id="rId5"/>
    <p:sldId id="260" r:id="rId6"/>
    <p:sldId id="261" r:id="rId7"/>
    <p:sldId id="262" r:id="rId8"/>
    <p:sldId id="263" r:id="rId9"/>
    <p:sldId id="264" r:id="rId10"/>
    <p:sldId id="485" r:id="rId11"/>
    <p:sldId id="267" r:id="rId12"/>
    <p:sldId id="268" r:id="rId13"/>
    <p:sldId id="277" r:id="rId14"/>
    <p:sldId id="278" r:id="rId15"/>
    <p:sldId id="275" r:id="rId16"/>
    <p:sldId id="276" r:id="rId17"/>
    <p:sldId id="269" r:id="rId18"/>
    <p:sldId id="270" r:id="rId19"/>
    <p:sldId id="272" r:id="rId20"/>
    <p:sldId id="273" r:id="rId21"/>
    <p:sldId id="274" r:id="rId22"/>
    <p:sldId id="271" r:id="rId23"/>
    <p:sldId id="279" r:id="rId24"/>
    <p:sldId id="280" r:id="rId25"/>
    <p:sldId id="281" r:id="rId26"/>
    <p:sldId id="493"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AC1DC0B-21EC-544F-8A8C-5AA4940EC95A}">
          <p14:sldIdLst>
            <p14:sldId id="256"/>
            <p14:sldId id="257"/>
            <p14:sldId id="484"/>
            <p14:sldId id="259"/>
            <p14:sldId id="260"/>
            <p14:sldId id="261"/>
            <p14:sldId id="262"/>
            <p14:sldId id="263"/>
            <p14:sldId id="264"/>
            <p14:sldId id="485"/>
            <p14:sldId id="267"/>
            <p14:sldId id="268"/>
            <p14:sldId id="277"/>
            <p14:sldId id="278"/>
            <p14:sldId id="275"/>
            <p14:sldId id="276"/>
            <p14:sldId id="269"/>
            <p14:sldId id="270"/>
            <p14:sldId id="272"/>
            <p14:sldId id="273"/>
            <p14:sldId id="274"/>
            <p14:sldId id="271"/>
            <p14:sldId id="279"/>
            <p14:sldId id="280"/>
            <p14:sldId id="281"/>
            <p14:sldId id="49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51"/>
    <p:restoredTop sz="93803"/>
  </p:normalViewPr>
  <p:slideViewPr>
    <p:cSldViewPr snapToGrid="0">
      <p:cViewPr varScale="1">
        <p:scale>
          <a:sx n="106" d="100"/>
          <a:sy n="106" d="100"/>
        </p:scale>
        <p:origin x="20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A116D-74E3-1847-84A3-6C4692DCC366}" type="datetimeFigureOut">
              <a:rPr lang="fr-FR" smtClean="0"/>
              <a:t>19/12/2022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82235-2BD0-204A-9C44-26D4656AF7D9}" type="slidenum">
              <a:rPr lang="fr-FR" smtClean="0"/>
              <a:t>‹N°›</a:t>
            </a:fld>
            <a:endParaRPr lang="fr-FR"/>
          </a:p>
        </p:txBody>
      </p:sp>
    </p:spTree>
    <p:extLst>
      <p:ext uri="{BB962C8B-B14F-4D97-AF65-F5344CB8AC3E}">
        <p14:creationId xmlns:p14="http://schemas.microsoft.com/office/powerpoint/2010/main" val="134153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a:t>
            </a:r>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2</a:t>
            </a:fld>
            <a:endParaRPr lang="fr-FR"/>
          </a:p>
        </p:txBody>
      </p:sp>
    </p:spTree>
    <p:extLst>
      <p:ext uri="{BB962C8B-B14F-4D97-AF65-F5344CB8AC3E}">
        <p14:creationId xmlns:p14="http://schemas.microsoft.com/office/powerpoint/2010/main" val="281581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23</a:t>
            </a:fld>
            <a:endParaRPr lang="fr-FR"/>
          </a:p>
        </p:txBody>
      </p:sp>
    </p:spTree>
    <p:extLst>
      <p:ext uri="{BB962C8B-B14F-4D97-AF65-F5344CB8AC3E}">
        <p14:creationId xmlns:p14="http://schemas.microsoft.com/office/powerpoint/2010/main" val="589377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5</a:t>
            </a:fld>
            <a:endParaRPr lang="fr-FR"/>
          </a:p>
        </p:txBody>
      </p:sp>
    </p:spTree>
    <p:extLst>
      <p:ext uri="{BB962C8B-B14F-4D97-AF65-F5344CB8AC3E}">
        <p14:creationId xmlns:p14="http://schemas.microsoft.com/office/powerpoint/2010/main" val="416057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9</a:t>
            </a:fld>
            <a:endParaRPr lang="fr-FR"/>
          </a:p>
        </p:txBody>
      </p:sp>
    </p:spTree>
    <p:extLst>
      <p:ext uri="{BB962C8B-B14F-4D97-AF65-F5344CB8AC3E}">
        <p14:creationId xmlns:p14="http://schemas.microsoft.com/office/powerpoint/2010/main" val="190031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11</a:t>
            </a:fld>
            <a:endParaRPr lang="fr-FR"/>
          </a:p>
        </p:txBody>
      </p:sp>
    </p:spTree>
    <p:extLst>
      <p:ext uri="{BB962C8B-B14F-4D97-AF65-F5344CB8AC3E}">
        <p14:creationId xmlns:p14="http://schemas.microsoft.com/office/powerpoint/2010/main" val="564578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13</a:t>
            </a:fld>
            <a:endParaRPr lang="fr-FR"/>
          </a:p>
        </p:txBody>
      </p:sp>
    </p:spTree>
    <p:extLst>
      <p:ext uri="{BB962C8B-B14F-4D97-AF65-F5344CB8AC3E}">
        <p14:creationId xmlns:p14="http://schemas.microsoft.com/office/powerpoint/2010/main" val="2407356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14</a:t>
            </a:fld>
            <a:endParaRPr lang="fr-FR"/>
          </a:p>
        </p:txBody>
      </p:sp>
    </p:spTree>
    <p:extLst>
      <p:ext uri="{BB962C8B-B14F-4D97-AF65-F5344CB8AC3E}">
        <p14:creationId xmlns:p14="http://schemas.microsoft.com/office/powerpoint/2010/main" val="3412873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15</a:t>
            </a:fld>
            <a:endParaRPr lang="fr-FR"/>
          </a:p>
        </p:txBody>
      </p:sp>
    </p:spTree>
    <p:extLst>
      <p:ext uri="{BB962C8B-B14F-4D97-AF65-F5344CB8AC3E}">
        <p14:creationId xmlns:p14="http://schemas.microsoft.com/office/powerpoint/2010/main" val="2447413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18</a:t>
            </a:fld>
            <a:endParaRPr lang="fr-FR"/>
          </a:p>
        </p:txBody>
      </p:sp>
    </p:spTree>
    <p:extLst>
      <p:ext uri="{BB962C8B-B14F-4D97-AF65-F5344CB8AC3E}">
        <p14:creationId xmlns:p14="http://schemas.microsoft.com/office/powerpoint/2010/main" val="3383555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782235-2BD0-204A-9C44-26D4656AF7D9}" type="slidenum">
              <a:rPr lang="fr-FR" smtClean="0"/>
              <a:t>20</a:t>
            </a:fld>
            <a:endParaRPr lang="fr-FR"/>
          </a:p>
        </p:txBody>
      </p:sp>
    </p:spTree>
    <p:extLst>
      <p:ext uri="{BB962C8B-B14F-4D97-AF65-F5344CB8AC3E}">
        <p14:creationId xmlns:p14="http://schemas.microsoft.com/office/powerpoint/2010/main" val="2514396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2A4A9B-43AA-5C7C-8DE6-7ED3563724C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5C3D98C-49A1-572E-DB93-58F6B391B8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F7E8813-DBF4-0156-BC60-8ACB8A0622E1}"/>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5" name="Espace réservé du pied de page 4">
            <a:extLst>
              <a:ext uri="{FF2B5EF4-FFF2-40B4-BE49-F238E27FC236}">
                <a16:creationId xmlns:a16="http://schemas.microsoft.com/office/drawing/2014/main" id="{D7613CC2-0323-A8F4-9B9F-BB74DFBC9B73}"/>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7DCC5D88-D3D1-24C0-7BEE-46646B5490C8}"/>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73966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EC19DD-8EAD-55C6-99C2-3F224144E97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73319E3-EA4A-8C4A-10DF-1A43C3A5287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3D0474E-BAFC-0666-F7F6-D9A33B8A1CEF}"/>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5" name="Espace réservé du pied de page 4">
            <a:extLst>
              <a:ext uri="{FF2B5EF4-FFF2-40B4-BE49-F238E27FC236}">
                <a16:creationId xmlns:a16="http://schemas.microsoft.com/office/drawing/2014/main" id="{52A11CF9-7ED1-1DC8-E7BF-62ACEE3E9811}"/>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2E219BD1-23E0-7315-105D-3F8D90C47AB7}"/>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16773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75860E3-4575-AA17-B51F-9406A6BBBAA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51FF552-3304-A255-FE16-E5110E33257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DB758B-042A-192C-D2F3-BA8C46572810}"/>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5" name="Espace réservé du pied de page 4">
            <a:extLst>
              <a:ext uri="{FF2B5EF4-FFF2-40B4-BE49-F238E27FC236}">
                <a16:creationId xmlns:a16="http://schemas.microsoft.com/office/drawing/2014/main" id="{FB73D58D-3C37-5959-D74F-D10D605731AE}"/>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32A2A7C0-BD27-1081-E8D3-5DB8065EE51A}"/>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4077667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Vide">
    <p:bg>
      <p:bgPr>
        <a:solidFill>
          <a:srgbClr val="002060"/>
        </a:solidFill>
        <a:effectLst/>
      </p:bgPr>
    </p:bg>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0F3AF0E6-BE97-FC58-524D-369EB17F2907}"/>
              </a:ext>
            </a:extLst>
          </p:cNvPr>
          <p:cNvSpPr>
            <a:spLocks noGrp="1"/>
          </p:cNvSpPr>
          <p:nvPr>
            <p:ph type="title"/>
          </p:nvPr>
        </p:nvSpPr>
        <p:spPr>
          <a:xfrm>
            <a:off x="947058" y="2208440"/>
            <a:ext cx="10515600" cy="1325563"/>
          </a:xfrm>
          <a:prstGeom prst="rect">
            <a:avLst/>
          </a:prstGeom>
        </p:spPr>
        <p:txBody>
          <a:bodyPr/>
          <a:lstStyle>
            <a:lvl1pPr algn="ctr">
              <a:defRPr>
                <a:solidFill>
                  <a:schemeClr val="bg1"/>
                </a:solidFill>
              </a:defRPr>
            </a:lvl1pPr>
          </a:lstStyle>
          <a:p>
            <a:r>
              <a:rPr lang="fr-FR" dirty="0"/>
              <a:t>Modifiez le style du titre</a:t>
            </a:r>
          </a:p>
        </p:txBody>
      </p:sp>
      <p:pic>
        <p:nvPicPr>
          <p:cNvPr id="6" name="Image 5" descr="Une image contenant texte, jauge&#10;&#10;Description générée automatiquement">
            <a:extLst>
              <a:ext uri="{FF2B5EF4-FFF2-40B4-BE49-F238E27FC236}">
                <a16:creationId xmlns:a16="http://schemas.microsoft.com/office/drawing/2014/main" id="{C3E783F7-776E-0341-9585-287AE59FF0D4}"/>
              </a:ext>
            </a:extLst>
          </p:cNvPr>
          <p:cNvPicPr>
            <a:picLocks noChangeAspect="1"/>
          </p:cNvPicPr>
          <p:nvPr userDrawn="1"/>
        </p:nvPicPr>
        <p:blipFill>
          <a:blip r:embed="rId2"/>
          <a:stretch>
            <a:fillRect/>
          </a:stretch>
        </p:blipFill>
        <p:spPr>
          <a:xfrm>
            <a:off x="8661977" y="6201640"/>
            <a:ext cx="3263900" cy="495300"/>
          </a:xfrm>
          <a:prstGeom prst="rect">
            <a:avLst/>
          </a:prstGeom>
        </p:spPr>
      </p:pic>
    </p:spTree>
    <p:extLst>
      <p:ext uri="{BB962C8B-B14F-4D97-AF65-F5344CB8AC3E}">
        <p14:creationId xmlns:p14="http://schemas.microsoft.com/office/powerpoint/2010/main" val="5722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ABEF30-5059-E94E-D9BF-D336A65BAD2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1FA8F38-5177-DD74-1FD2-C223DE4F64B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E0DA4D-57B7-60F6-74CF-16EBD349C197}"/>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5" name="Espace réservé du pied de page 4">
            <a:extLst>
              <a:ext uri="{FF2B5EF4-FFF2-40B4-BE49-F238E27FC236}">
                <a16:creationId xmlns:a16="http://schemas.microsoft.com/office/drawing/2014/main" id="{A7306FCD-1ABC-A924-E235-E1BF17581790}"/>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AA1417CF-AAAF-35A6-9AB7-0A49B8ACDCE7}"/>
              </a:ext>
            </a:extLst>
          </p:cNvPr>
          <p:cNvSpPr>
            <a:spLocks noGrp="1"/>
          </p:cNvSpPr>
          <p:nvPr>
            <p:ph type="sldNum" sz="quarter" idx="12"/>
          </p:nvPr>
        </p:nvSpPr>
        <p:spPr/>
        <p:txBody>
          <a:bodyPr/>
          <a:lstStyle/>
          <a:p>
            <a:fld id="{4C8B8A27-DF03-4546-BA93-21C967D57E5C}" type="slidenum">
              <a:rPr lang="en-US" smtClean="0"/>
              <a:pPr/>
              <a:t>‹N°›</a:t>
            </a:fld>
            <a:endParaRPr lang="en-US"/>
          </a:p>
        </p:txBody>
      </p:sp>
      <p:pic>
        <p:nvPicPr>
          <p:cNvPr id="8" name="Image 7" descr="Une image contenant texte, signe, ciel nocturne&#10;&#10;Description générée automatiquement">
            <a:extLst>
              <a:ext uri="{FF2B5EF4-FFF2-40B4-BE49-F238E27FC236}">
                <a16:creationId xmlns:a16="http://schemas.microsoft.com/office/drawing/2014/main" id="{2EC89B78-602B-3AC5-4479-13618A7F8F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4408" y="6370955"/>
            <a:ext cx="2259330" cy="350520"/>
          </a:xfrm>
          <a:prstGeom prst="rect">
            <a:avLst/>
          </a:prstGeom>
        </p:spPr>
      </p:pic>
    </p:spTree>
    <p:extLst>
      <p:ext uri="{BB962C8B-B14F-4D97-AF65-F5344CB8AC3E}">
        <p14:creationId xmlns:p14="http://schemas.microsoft.com/office/powerpoint/2010/main" val="259386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DA4434-42A9-B890-D134-AC88D28A26F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78433AD-E3F1-5C1B-D28E-F546A7B523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BD0B237-2A25-B03C-0F6D-4DDC258D2EEE}"/>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5" name="Espace réservé du pied de page 4">
            <a:extLst>
              <a:ext uri="{FF2B5EF4-FFF2-40B4-BE49-F238E27FC236}">
                <a16:creationId xmlns:a16="http://schemas.microsoft.com/office/drawing/2014/main" id="{7B7600BB-0028-D9B8-9365-BC87BBA36BBE}"/>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CF837EA1-140B-6C6B-6825-951F2F72E015}"/>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118696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911E23-CFB0-E261-5311-81FE2259344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E995756-5E5B-AA63-5FF3-7E1BE8700B7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16CBD46-7357-C7A7-C7F1-EB7369BB5AE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39BF2C7-53DF-6E82-5C8E-6AE0EBB0F782}"/>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6" name="Espace réservé du pied de page 5">
            <a:extLst>
              <a:ext uri="{FF2B5EF4-FFF2-40B4-BE49-F238E27FC236}">
                <a16:creationId xmlns:a16="http://schemas.microsoft.com/office/drawing/2014/main" id="{65D8FAAB-A134-22E3-1118-3CE2ACE61F56}"/>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5138A0DC-456F-EC2A-C681-AD49CBE8725A}"/>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1444819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870A99-3DA7-29BC-F8DE-3672F41D9FA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2244D14-7882-4446-74C3-F31711373E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158B714-8353-019D-7D74-A17C7EDF977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0E18F1C-72FC-E12C-DA85-7A12825943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4C9202C-C643-244A-937B-06C78794507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5C37675-C5C1-B4A6-1182-9532A3518375}"/>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8" name="Espace réservé du pied de page 7">
            <a:extLst>
              <a:ext uri="{FF2B5EF4-FFF2-40B4-BE49-F238E27FC236}">
                <a16:creationId xmlns:a16="http://schemas.microsoft.com/office/drawing/2014/main" id="{35EC5F23-6981-0605-4FF8-D9A35AA1694E}"/>
              </a:ext>
            </a:extLst>
          </p:cNvPr>
          <p:cNvSpPr>
            <a:spLocks noGrp="1"/>
          </p:cNvSpPr>
          <p:nvPr>
            <p:ph type="ftr" sz="quarter" idx="11"/>
          </p:nvPr>
        </p:nvSpPr>
        <p:spPr/>
        <p:txBody>
          <a:bodyPr/>
          <a:lstStyle/>
          <a:p>
            <a:endParaRPr lang="en-US" dirty="0"/>
          </a:p>
        </p:txBody>
      </p:sp>
      <p:sp>
        <p:nvSpPr>
          <p:cNvPr id="9" name="Espace réservé du numéro de diapositive 8">
            <a:extLst>
              <a:ext uri="{FF2B5EF4-FFF2-40B4-BE49-F238E27FC236}">
                <a16:creationId xmlns:a16="http://schemas.microsoft.com/office/drawing/2014/main" id="{0ABBFC56-D04E-5E4E-3F4D-51843E8EF06D}"/>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240248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FE4F2A-491A-D6D5-D0FC-82A46538FC5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D69DE61-BC21-1223-0136-7C852B4461ED}"/>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4" name="Espace réservé du pied de page 3">
            <a:extLst>
              <a:ext uri="{FF2B5EF4-FFF2-40B4-BE49-F238E27FC236}">
                <a16:creationId xmlns:a16="http://schemas.microsoft.com/office/drawing/2014/main" id="{9FF3B7AE-A104-E290-7FA2-9965B51525D5}"/>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465F77B9-0919-0934-7843-8367C87AFDAA}"/>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245801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C71AC03-0872-515F-9717-74301BBDBD7D}"/>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3" name="Espace réservé du pied de page 2">
            <a:extLst>
              <a:ext uri="{FF2B5EF4-FFF2-40B4-BE49-F238E27FC236}">
                <a16:creationId xmlns:a16="http://schemas.microsoft.com/office/drawing/2014/main" id="{3AE5D97C-8746-9375-C4BD-CFA308B6FB7E}"/>
              </a:ext>
            </a:extLst>
          </p:cNvPr>
          <p:cNvSpPr>
            <a:spLocks noGrp="1"/>
          </p:cNvSpPr>
          <p:nvPr>
            <p:ph type="ftr" sz="quarter" idx="11"/>
          </p:nvPr>
        </p:nvSpPr>
        <p:spPr/>
        <p:txBody>
          <a:bodyPr/>
          <a:lstStyle/>
          <a:p>
            <a:endParaRPr lang="en-US" dirty="0"/>
          </a:p>
        </p:txBody>
      </p:sp>
      <p:sp>
        <p:nvSpPr>
          <p:cNvPr id="4" name="Espace réservé du numéro de diapositive 3">
            <a:extLst>
              <a:ext uri="{FF2B5EF4-FFF2-40B4-BE49-F238E27FC236}">
                <a16:creationId xmlns:a16="http://schemas.microsoft.com/office/drawing/2014/main" id="{07DBFC9D-5E83-0BC7-821F-3F92F78E7A4F}"/>
              </a:ext>
            </a:extLst>
          </p:cNvPr>
          <p:cNvSpPr>
            <a:spLocks noGrp="1"/>
          </p:cNvSpPr>
          <p:nvPr>
            <p:ph type="sldNum" sz="quarter" idx="12"/>
          </p:nvPr>
        </p:nvSpPr>
        <p:spPr/>
        <p:txBody>
          <a:bodyPr/>
          <a:lstStyle/>
          <a:p>
            <a:fld id="{4C8B8A27-DF03-4546-BA93-21C967D57E5C}" type="slidenum">
              <a:rPr lang="en-US" smtClean="0"/>
              <a:pPr/>
              <a:t>‹N°›</a:t>
            </a:fld>
            <a:endParaRPr lang="en-US"/>
          </a:p>
        </p:txBody>
      </p:sp>
      <p:pic>
        <p:nvPicPr>
          <p:cNvPr id="5" name="Image 4" descr="Une image contenant texte, signe, ciel nocturne&#10;&#10;Description générée automatiquement">
            <a:extLst>
              <a:ext uri="{FF2B5EF4-FFF2-40B4-BE49-F238E27FC236}">
                <a16:creationId xmlns:a16="http://schemas.microsoft.com/office/drawing/2014/main" id="{64DA2A45-F539-0254-A215-6CB249A605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0846" y="264941"/>
            <a:ext cx="2259330" cy="350520"/>
          </a:xfrm>
          <a:prstGeom prst="rect">
            <a:avLst/>
          </a:prstGeom>
        </p:spPr>
      </p:pic>
    </p:spTree>
    <p:extLst>
      <p:ext uri="{BB962C8B-B14F-4D97-AF65-F5344CB8AC3E}">
        <p14:creationId xmlns:p14="http://schemas.microsoft.com/office/powerpoint/2010/main" val="148670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8D61CE-1B92-42B9-E3C3-D35DCE92943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C5F314-9240-7568-50A3-901892273F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a:extLst>
              <a:ext uri="{FF2B5EF4-FFF2-40B4-BE49-F238E27FC236}">
                <a16:creationId xmlns:a16="http://schemas.microsoft.com/office/drawing/2014/main" id="{C1D312D1-359A-6829-1E2A-1BD88A456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3623BF6-306E-1598-2020-45B9F05C9CF4}"/>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6" name="Espace réservé du pied de page 5">
            <a:extLst>
              <a:ext uri="{FF2B5EF4-FFF2-40B4-BE49-F238E27FC236}">
                <a16:creationId xmlns:a16="http://schemas.microsoft.com/office/drawing/2014/main" id="{6641EC77-A299-92AE-659A-C02591E4360C}"/>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4FA04DEC-992A-F0F6-A361-6A306DE845D4}"/>
              </a:ext>
            </a:extLst>
          </p:cNvPr>
          <p:cNvSpPr>
            <a:spLocks noGrp="1"/>
          </p:cNvSpPr>
          <p:nvPr>
            <p:ph type="sldNum" sz="quarter" idx="12"/>
          </p:nvPr>
        </p:nvSpPr>
        <p:spPr/>
        <p:txBody>
          <a:bodyPr/>
          <a:lstStyle/>
          <a:p>
            <a:fld id="{4C8B8A27-DF03-4546-BA93-21C967D57E5C}" type="slidenum">
              <a:rPr lang="en-US" smtClean="0"/>
              <a:pPr/>
              <a:t>‹N°›</a:t>
            </a:fld>
            <a:endParaRPr lang="en-US"/>
          </a:p>
        </p:txBody>
      </p:sp>
      <p:pic>
        <p:nvPicPr>
          <p:cNvPr id="8" name="Image 7" descr="Une image contenant texte, signe, ciel nocturne&#10;&#10;Description générée automatiquement">
            <a:extLst>
              <a:ext uri="{FF2B5EF4-FFF2-40B4-BE49-F238E27FC236}">
                <a16:creationId xmlns:a16="http://schemas.microsoft.com/office/drawing/2014/main" id="{1AED11F7-86A5-A41C-978A-DA5A5DE05C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0902" y="136525"/>
            <a:ext cx="2353469" cy="365125"/>
          </a:xfrm>
          <a:prstGeom prst="rect">
            <a:avLst/>
          </a:prstGeom>
        </p:spPr>
      </p:pic>
    </p:spTree>
    <p:extLst>
      <p:ext uri="{BB962C8B-B14F-4D97-AF65-F5344CB8AC3E}">
        <p14:creationId xmlns:p14="http://schemas.microsoft.com/office/powerpoint/2010/main" val="3147132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FBB21-AF73-3A98-BA7D-B7A6FD2D04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568C89A-B00A-4225-5A07-55BCB9DEF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3B3BBFE-3D95-7E34-EAC2-F5F1BC48B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80323B7-A810-6558-2537-27B706A2F166}"/>
              </a:ext>
            </a:extLst>
          </p:cNvPr>
          <p:cNvSpPr>
            <a:spLocks noGrp="1"/>
          </p:cNvSpPr>
          <p:nvPr>
            <p:ph type="dt" sz="half" idx="10"/>
          </p:nvPr>
        </p:nvSpPr>
        <p:spPr/>
        <p:txBody>
          <a:bodyPr/>
          <a:lstStyle/>
          <a:p>
            <a:fld id="{B5898F52-2787-4BA2-BBBC-9395E9F86D50}" type="datetimeFigureOut">
              <a:rPr lang="en-US" smtClean="0"/>
              <a:pPr/>
              <a:t>12/19/22</a:t>
            </a:fld>
            <a:endParaRPr lang="en-US" dirty="0"/>
          </a:p>
        </p:txBody>
      </p:sp>
      <p:sp>
        <p:nvSpPr>
          <p:cNvPr id="6" name="Espace réservé du pied de page 5">
            <a:extLst>
              <a:ext uri="{FF2B5EF4-FFF2-40B4-BE49-F238E27FC236}">
                <a16:creationId xmlns:a16="http://schemas.microsoft.com/office/drawing/2014/main" id="{0FB924CA-3FD1-E888-5164-09EF4BDB08E3}"/>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C9FDC5FB-59AC-9EDC-7A9F-3F79068C0268}"/>
              </a:ext>
            </a:extLst>
          </p:cNvPr>
          <p:cNvSpPr>
            <a:spLocks noGrp="1"/>
          </p:cNvSpPr>
          <p:nvPr>
            <p:ph type="sldNum" sz="quarter" idx="12"/>
          </p:nvPr>
        </p:nvSpPr>
        <p:spPr/>
        <p:txBody>
          <a:bodyPr/>
          <a:lstStyle/>
          <a:p>
            <a:fld id="{4C8B8A27-DF03-4546-BA93-21C967D57E5C}" type="slidenum">
              <a:rPr lang="en-US" smtClean="0"/>
              <a:pPr/>
              <a:t>‹N°›</a:t>
            </a:fld>
            <a:endParaRPr lang="en-US"/>
          </a:p>
        </p:txBody>
      </p:sp>
    </p:spTree>
    <p:extLst>
      <p:ext uri="{BB962C8B-B14F-4D97-AF65-F5344CB8AC3E}">
        <p14:creationId xmlns:p14="http://schemas.microsoft.com/office/powerpoint/2010/main" val="329881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852C181-5CC7-24D7-A5E5-133E9D067B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CBC167D-CF8E-A954-ACB4-0A235C8A90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2B2EA59-3FE4-F599-47C5-4ACB83D24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98F52-2787-4BA2-BBBC-9395E9F86D50}" type="datetimeFigureOut">
              <a:rPr lang="en-US" smtClean="0"/>
              <a:pPr/>
              <a:t>12/19/22</a:t>
            </a:fld>
            <a:endParaRPr lang="en-US" dirty="0"/>
          </a:p>
        </p:txBody>
      </p:sp>
      <p:sp>
        <p:nvSpPr>
          <p:cNvPr id="5" name="Espace réservé du pied de page 4">
            <a:extLst>
              <a:ext uri="{FF2B5EF4-FFF2-40B4-BE49-F238E27FC236}">
                <a16:creationId xmlns:a16="http://schemas.microsoft.com/office/drawing/2014/main" id="{E519A6F5-F36C-A94C-CBBC-F3487F5FF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a:extLst>
              <a:ext uri="{FF2B5EF4-FFF2-40B4-BE49-F238E27FC236}">
                <a16:creationId xmlns:a16="http://schemas.microsoft.com/office/drawing/2014/main" id="{7CE61A53-1597-0C74-AE26-685DC33D5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B8A27-DF03-4546-BA93-21C967D57E5C}" type="slidenum">
              <a:rPr lang="en-US" smtClean="0"/>
              <a:pPr/>
              <a:t>‹N°›</a:t>
            </a:fld>
            <a:endParaRPr lang="en-US"/>
          </a:p>
        </p:txBody>
      </p:sp>
    </p:spTree>
    <p:extLst>
      <p:ext uri="{BB962C8B-B14F-4D97-AF65-F5344CB8AC3E}">
        <p14:creationId xmlns:p14="http://schemas.microsoft.com/office/powerpoint/2010/main" val="318108040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7B3CA15-6873-E4B2-1DDB-253FE5538557}"/>
              </a:ext>
            </a:extLst>
          </p:cNvPr>
          <p:cNvPicPr>
            <a:picLocks noChangeAspect="1"/>
          </p:cNvPicPr>
          <p:nvPr/>
        </p:nvPicPr>
        <p:blipFill rotWithShape="1">
          <a:blip r:embed="rId2">
            <a:extLst>
              <a:ext uri="{28A0092B-C50C-407E-A947-70E740481C1C}">
                <a14:useLocalDpi xmlns:a14="http://schemas.microsoft.com/office/drawing/2010/main" val="0"/>
              </a:ext>
            </a:extLst>
          </a:blip>
          <a:srcRect t="32281" b="27922"/>
          <a:stretch/>
        </p:blipFill>
        <p:spPr>
          <a:xfrm>
            <a:off x="20" y="10"/>
            <a:ext cx="12191980" cy="6857990"/>
          </a:xfrm>
          <a:prstGeom prst="rect">
            <a:avLst/>
          </a:prstGeom>
        </p:spPr>
      </p:pic>
      <p:sp>
        <p:nvSpPr>
          <p:cNvPr id="5" name="ZoneTexte 4">
            <a:extLst>
              <a:ext uri="{FF2B5EF4-FFF2-40B4-BE49-F238E27FC236}">
                <a16:creationId xmlns:a16="http://schemas.microsoft.com/office/drawing/2014/main" id="{D37C3A93-2C8C-1CF2-402E-589D3D13A0DB}"/>
              </a:ext>
            </a:extLst>
          </p:cNvPr>
          <p:cNvSpPr txBox="1"/>
          <p:nvPr/>
        </p:nvSpPr>
        <p:spPr>
          <a:xfrm>
            <a:off x="4010416" y="4657200"/>
            <a:ext cx="4171167" cy="1077218"/>
          </a:xfrm>
          <a:prstGeom prst="rect">
            <a:avLst/>
          </a:prstGeom>
          <a:noFill/>
        </p:spPr>
        <p:txBody>
          <a:bodyPr wrap="square" rtlCol="0">
            <a:spAutoFit/>
          </a:bodyPr>
          <a:lstStyle/>
          <a:p>
            <a:pPr algn="ctr"/>
            <a:r>
              <a:rPr lang="fr-FR" sz="3200" dirty="0">
                <a:solidFill>
                  <a:srgbClr val="002060"/>
                </a:solidFill>
              </a:rPr>
              <a:t>Catalogue de formation</a:t>
            </a:r>
          </a:p>
        </p:txBody>
      </p:sp>
    </p:spTree>
    <p:extLst>
      <p:ext uri="{BB962C8B-B14F-4D97-AF65-F5344CB8AC3E}">
        <p14:creationId xmlns:p14="http://schemas.microsoft.com/office/powerpoint/2010/main" val="297460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81D21-BA73-2058-5CA4-D4722DD6F7DF}"/>
              </a:ext>
            </a:extLst>
          </p:cNvPr>
          <p:cNvSpPr>
            <a:spLocks noGrp="1"/>
          </p:cNvSpPr>
          <p:nvPr>
            <p:ph type="title"/>
          </p:nvPr>
        </p:nvSpPr>
        <p:spPr/>
        <p:txBody>
          <a:bodyPr/>
          <a:lstStyle/>
          <a:p>
            <a:r>
              <a:rPr lang="fr-FR" dirty="0"/>
              <a:t>Quelques programmes</a:t>
            </a:r>
          </a:p>
        </p:txBody>
      </p:sp>
    </p:spTree>
    <p:extLst>
      <p:ext uri="{BB962C8B-B14F-4D97-AF65-F5344CB8AC3E}">
        <p14:creationId xmlns:p14="http://schemas.microsoft.com/office/powerpoint/2010/main" val="211181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2F97C-6769-CD8C-1B9E-66D14C569F1D}"/>
              </a:ext>
            </a:extLst>
          </p:cNvPr>
          <p:cNvSpPr>
            <a:spLocks noGrp="1"/>
          </p:cNvSpPr>
          <p:nvPr>
            <p:ph type="title"/>
          </p:nvPr>
        </p:nvSpPr>
        <p:spPr>
          <a:xfrm>
            <a:off x="839788" y="254377"/>
            <a:ext cx="10018712" cy="788670"/>
          </a:xfrm>
        </p:spPr>
        <p:txBody>
          <a:bodyPr>
            <a:normAutofit/>
          </a:bodyPr>
          <a:lstStyle/>
          <a:p>
            <a:pPr algn="ctr"/>
            <a:r>
              <a:rPr lang="fr-FR" u="sng" dirty="0">
                <a:solidFill>
                  <a:schemeClr val="accent1">
                    <a:lumMod val="50000"/>
                  </a:schemeClr>
                </a:solidFill>
                <a:latin typeface="Trebuchet MS" panose="020B0703020202090204" pitchFamily="34" charset="0"/>
              </a:rPr>
              <a:t>Les marchés publics de travaux</a:t>
            </a:r>
          </a:p>
        </p:txBody>
      </p:sp>
      <p:sp>
        <p:nvSpPr>
          <p:cNvPr id="4" name="Espace réservé du texte 3">
            <a:extLst>
              <a:ext uri="{FF2B5EF4-FFF2-40B4-BE49-F238E27FC236}">
                <a16:creationId xmlns:a16="http://schemas.microsoft.com/office/drawing/2014/main" id="{ACA67DA0-8CE8-9466-0E9D-C6C385E1CCC8}"/>
              </a:ext>
            </a:extLst>
          </p:cNvPr>
          <p:cNvSpPr>
            <a:spLocks noGrp="1"/>
          </p:cNvSpPr>
          <p:nvPr>
            <p:ph type="body" sz="half" idx="2"/>
          </p:nvPr>
        </p:nvSpPr>
        <p:spPr>
          <a:xfrm>
            <a:off x="965518" y="1680210"/>
            <a:ext cx="3932237" cy="2068830"/>
          </a:xfrm>
        </p:spPr>
        <p:txBody>
          <a:bodyPr>
            <a:normAutofit fontScale="85000" lnSpcReduction="20000"/>
          </a:bodyPr>
          <a:lstStyle/>
          <a:p>
            <a:r>
              <a:rPr lang="fr-FR" sz="1800" b="1" i="1" dirty="0">
                <a:solidFill>
                  <a:schemeClr val="accent1">
                    <a:lumMod val="50000"/>
                  </a:schemeClr>
                </a:solidFill>
                <a:cs typeface="Times New Roman" panose="02020603050405020304" pitchFamily="18" charset="0"/>
              </a:rPr>
              <a:t>Objectifs:</a:t>
            </a:r>
            <a:r>
              <a:rPr lang="fr-FR" sz="1800" b="1" i="1" dirty="0">
                <a:solidFill>
                  <a:srgbClr val="5D96D4"/>
                </a:solidFill>
                <a:cs typeface="Times New Roman" panose="02020603050405020304" pitchFamily="18" charset="0"/>
              </a:rPr>
              <a:t> </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Connaître les dispositions du CCAG Travaux qui régissent l’exécution des prestations</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Savoir quelle est l’influence des différents modes de dévolution des marchés sur l’exécution et la coordination des travaux</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Mettre en œuvre le CCAG Travaux</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Gérer les relations avec les entrepreneurs et le maître d’</a:t>
            </a:r>
            <a:r>
              <a:rPr lang="fr-FR" sz="1800" b="1" i="1" dirty="0" err="1">
                <a:solidFill>
                  <a:srgbClr val="5D96D4"/>
                </a:solidFill>
                <a:cs typeface="Times New Roman" panose="02020603050405020304" pitchFamily="18" charset="0"/>
              </a:rPr>
              <a:t>oeuvre</a:t>
            </a:r>
            <a:endParaRPr lang="fr-FR" sz="1800" b="1" i="1" dirty="0">
              <a:solidFill>
                <a:srgbClr val="5D96D4"/>
              </a:solidFill>
              <a:cs typeface="Times New Roman" panose="02020603050405020304" pitchFamily="18" charset="0"/>
            </a:endParaRPr>
          </a:p>
          <a:p>
            <a:endParaRPr lang="fr-FR" dirty="0"/>
          </a:p>
        </p:txBody>
      </p:sp>
      <p:sp>
        <p:nvSpPr>
          <p:cNvPr id="5" name="ZoneTexte 4">
            <a:extLst>
              <a:ext uri="{FF2B5EF4-FFF2-40B4-BE49-F238E27FC236}">
                <a16:creationId xmlns:a16="http://schemas.microsoft.com/office/drawing/2014/main" id="{B17AEC57-8101-3B92-6A92-22923FD09C2B}"/>
              </a:ext>
            </a:extLst>
          </p:cNvPr>
          <p:cNvSpPr txBox="1"/>
          <p:nvPr/>
        </p:nvSpPr>
        <p:spPr>
          <a:xfrm>
            <a:off x="5442902" y="1680210"/>
            <a:ext cx="2834640" cy="1609800"/>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Qui est concerné:</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Cadres administratifs, cadres techniques, contrôleurs de travaux, responsables et gestionnaires de marché</a:t>
            </a:r>
          </a:p>
        </p:txBody>
      </p:sp>
      <p:sp>
        <p:nvSpPr>
          <p:cNvPr id="6" name="ZoneTexte 5">
            <a:extLst>
              <a:ext uri="{FF2B5EF4-FFF2-40B4-BE49-F238E27FC236}">
                <a16:creationId xmlns:a16="http://schemas.microsoft.com/office/drawing/2014/main" id="{62433FCB-49BE-1B95-E494-6D02FA9C40AF}"/>
              </a:ext>
            </a:extLst>
          </p:cNvPr>
          <p:cNvSpPr txBox="1"/>
          <p:nvPr/>
        </p:nvSpPr>
        <p:spPr>
          <a:xfrm>
            <a:off x="8822689" y="1637407"/>
            <a:ext cx="3133091" cy="1400512"/>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Prérequis: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Connaître les bases de la règlementation des marchés publics de travaux</a:t>
            </a:r>
          </a:p>
        </p:txBody>
      </p:sp>
      <p:sp>
        <p:nvSpPr>
          <p:cNvPr id="7" name="ZoneTexte 6">
            <a:extLst>
              <a:ext uri="{FF2B5EF4-FFF2-40B4-BE49-F238E27FC236}">
                <a16:creationId xmlns:a16="http://schemas.microsoft.com/office/drawing/2014/main" id="{E951806F-67A9-11CE-3598-5E02E8E84653}"/>
              </a:ext>
            </a:extLst>
          </p:cNvPr>
          <p:cNvSpPr txBox="1"/>
          <p:nvPr/>
        </p:nvSpPr>
        <p:spPr>
          <a:xfrm>
            <a:off x="1234440" y="4343400"/>
            <a:ext cx="3663315" cy="1253677"/>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Durée: 3 jours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Tarif: 650 €/ jour / personne</a:t>
            </a:r>
          </a:p>
          <a:p>
            <a:endParaRPr lang="fr-FR" dirty="0"/>
          </a:p>
        </p:txBody>
      </p:sp>
    </p:spTree>
    <p:extLst>
      <p:ext uri="{BB962C8B-B14F-4D97-AF65-F5344CB8AC3E}">
        <p14:creationId xmlns:p14="http://schemas.microsoft.com/office/powerpoint/2010/main" val="369150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1</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25780" y="914400"/>
            <a:ext cx="5394960" cy="2215991"/>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er</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le cadre général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règles applicables et leurs fondements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sources du droit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Objet du nouveau droit de la commande publique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Distinction « passation/exécution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La règlementation en vigueur</a:t>
            </a:r>
          </a:p>
          <a:p>
            <a:pPr marL="34290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principes fondamentaux de la commande publique</a:t>
            </a:r>
          </a:p>
          <a:p>
            <a:pPr marL="34290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Définitions</a:t>
            </a:r>
          </a:p>
          <a:p>
            <a:pPr marL="34290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cas particuliers des marchés de travaux</a:t>
            </a: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6469380" y="914400"/>
            <a:ext cx="5383530" cy="2677656"/>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3</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la forme des contrats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L’identification des besoins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prise en compte du développement durable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 </a:t>
            </a:r>
            <a:r>
              <a:rPr lang="fr-FR" sz="1200" dirty="0" err="1">
                <a:latin typeface="Calibri" panose="020F0502020204030204" pitchFamily="34" charset="0"/>
                <a:cs typeface="Times New Roman" panose="02020603050405020304" pitchFamily="18" charset="0"/>
              </a:rPr>
              <a:t>sourcing</a:t>
            </a:r>
            <a:endParaRPr lang="fr-FR" sz="1200" dirty="0">
              <a:latin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Les spécifications techniques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Les labels</a:t>
            </a:r>
          </a:p>
          <a:p>
            <a:pPr marL="34290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 choix de la forme du contrat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marché ordinaire</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Le marché à tranches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L’accord cadre</a:t>
            </a:r>
          </a:p>
          <a:p>
            <a:pPr marL="1030288" lvl="1" indent="-282575"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L’accord cadre à bons de commandes</a:t>
            </a:r>
          </a:p>
          <a:p>
            <a:pPr marL="1030288" lvl="1" indent="-282575"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L’accord cadre à marchés subséquents</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L’allotissement</a:t>
            </a:r>
          </a:p>
        </p:txBody>
      </p:sp>
      <p:sp>
        <p:nvSpPr>
          <p:cNvPr id="5" name="ZoneTexte 4">
            <a:extLst>
              <a:ext uri="{FF2B5EF4-FFF2-40B4-BE49-F238E27FC236}">
                <a16:creationId xmlns:a16="http://schemas.microsoft.com/office/drawing/2014/main" id="{947A0E67-0255-607F-B329-077F3D2531D5}"/>
              </a:ext>
            </a:extLst>
          </p:cNvPr>
          <p:cNvSpPr txBox="1"/>
          <p:nvPr/>
        </p:nvSpPr>
        <p:spPr>
          <a:xfrm>
            <a:off x="525780" y="3130391"/>
            <a:ext cx="5394960" cy="2492990"/>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2</a:t>
            </a:r>
            <a:r>
              <a:rPr lang="fr-FR" sz="1200" b="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module : Les acteurs des marchés de travaux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 maître de l’ouvrage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Organisation de la maîtrise d’ouvrage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Assistance à la maîtrise d’ouvrage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Conduite d’opération</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Mandat de maîtrise d’ouvrage</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Transfert de maîtrise d’ouvrage</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maître d’œuvre</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contrôleur technique</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coordonnateur en matière de sécurité et de protection de la santé</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titulaire</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Les groupements</a:t>
            </a:r>
          </a:p>
        </p:txBody>
      </p:sp>
      <p:sp>
        <p:nvSpPr>
          <p:cNvPr id="7" name="ZoneTexte 6">
            <a:extLst>
              <a:ext uri="{FF2B5EF4-FFF2-40B4-BE49-F238E27FC236}">
                <a16:creationId xmlns:a16="http://schemas.microsoft.com/office/drawing/2014/main" id="{E2D8C09A-81E1-1034-4532-90F6875B69E0}"/>
              </a:ext>
            </a:extLst>
          </p:cNvPr>
          <p:cNvSpPr txBox="1"/>
          <p:nvPr/>
        </p:nvSpPr>
        <p:spPr>
          <a:xfrm>
            <a:off x="6469380" y="3961387"/>
            <a:ext cx="5383530" cy="830997"/>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cs typeface="Times New Roman" panose="02020603050405020304" pitchFamily="18" charset="0"/>
              </a:rPr>
              <a:t>4ème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module : le contenu des marchés publics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 forme du dossier de consultation</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Les clauses du marché</a:t>
            </a:r>
          </a:p>
        </p:txBody>
      </p:sp>
    </p:spTree>
    <p:extLst>
      <p:ext uri="{BB962C8B-B14F-4D97-AF65-F5344CB8AC3E}">
        <p14:creationId xmlns:p14="http://schemas.microsoft.com/office/powerpoint/2010/main" val="423504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2</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25780" y="914400"/>
            <a:ext cx="5394960" cy="2308324"/>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5</a:t>
            </a:r>
            <a:r>
              <a:rPr lang="fr-FR" sz="1200" b="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module : le lancement de la consultation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La procédure de passation des marchés publics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seuils de publicité</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seuils de mise en concurrence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Calculs de la valeur estimée du besoin</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procédures de mise en concurrence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L’obligation de dématérialiser les échanges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passation des marché d’un montant inférieur à 40.000 euros HT</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passation des marchés selon une procédure adaptée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L’appel d’offre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procédure avec négociation</a:t>
            </a:r>
          </a:p>
        </p:txBody>
      </p:sp>
      <p:sp>
        <p:nvSpPr>
          <p:cNvPr id="4" name="ZoneTexte 3">
            <a:extLst>
              <a:ext uri="{FF2B5EF4-FFF2-40B4-BE49-F238E27FC236}">
                <a16:creationId xmlns:a16="http://schemas.microsoft.com/office/drawing/2014/main" id="{FD6D32FD-DF93-C387-B669-67AD5F7C11FD}"/>
              </a:ext>
            </a:extLst>
          </p:cNvPr>
          <p:cNvSpPr txBox="1"/>
          <p:nvPr/>
        </p:nvSpPr>
        <p:spPr>
          <a:xfrm>
            <a:off x="6480810" y="1040130"/>
            <a:ext cx="5383530" cy="830997"/>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7</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la gestion des délais dans les marchés publics de travaux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Gestion des délais d’exécution</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Gestion des délais de garantie</a:t>
            </a:r>
          </a:p>
        </p:txBody>
      </p:sp>
      <p:sp>
        <p:nvSpPr>
          <p:cNvPr id="6" name="ZoneTexte 5">
            <a:extLst>
              <a:ext uri="{FF2B5EF4-FFF2-40B4-BE49-F238E27FC236}">
                <a16:creationId xmlns:a16="http://schemas.microsoft.com/office/drawing/2014/main" id="{324BFE5F-E59D-61CC-F52C-F4F8BD4F076B}"/>
              </a:ext>
            </a:extLst>
          </p:cNvPr>
          <p:cNvSpPr txBox="1"/>
          <p:nvPr/>
        </p:nvSpPr>
        <p:spPr>
          <a:xfrm>
            <a:off x="525780" y="3429000"/>
            <a:ext cx="5383530" cy="1200329"/>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6</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la sélection de l’offre économiquement la plus avantageuse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L’analyse du dossier de candidature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recevabilité du dossier de candidature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L’analyse des capacités des candidats</a:t>
            </a:r>
          </a:p>
          <a:p>
            <a:pPr marL="34290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L’analyse des offres</a:t>
            </a:r>
          </a:p>
        </p:txBody>
      </p:sp>
      <p:sp>
        <p:nvSpPr>
          <p:cNvPr id="8" name="ZoneTexte 7">
            <a:extLst>
              <a:ext uri="{FF2B5EF4-FFF2-40B4-BE49-F238E27FC236}">
                <a16:creationId xmlns:a16="http://schemas.microsoft.com/office/drawing/2014/main" id="{6C60FE7A-8AC4-D33F-CA1F-1E290D8CC8C8}"/>
              </a:ext>
            </a:extLst>
          </p:cNvPr>
          <p:cNvSpPr txBox="1"/>
          <p:nvPr/>
        </p:nvSpPr>
        <p:spPr>
          <a:xfrm>
            <a:off x="6469380" y="3429000"/>
            <a:ext cx="5394960" cy="1754326"/>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8</a:t>
            </a:r>
            <a:r>
              <a:rPr lang="fr-FR" sz="1200" b="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module : les prix dans les marchés publics de travaux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La nature du prix dans les marchés publics</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 forme du prix dans les marchés publics de travaux</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Révision de prix: clauses butoir et de sauvegarde</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Prix ferme: exemple de formule d’actualisation</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Prix révisable: exemple de formule de révision</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 marché à prix révisable</a:t>
            </a:r>
          </a:p>
          <a:p>
            <a:pPr marL="342900" lvl="0" indent="-342900" algn="just">
              <a:buFont typeface="Symbol" pitchFamily="2" charset="2"/>
              <a:buChar char=""/>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1618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3</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14350" y="1143000"/>
            <a:ext cx="5394960" cy="1015663"/>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9</a:t>
            </a:r>
            <a:r>
              <a:rPr lang="fr-FR" sz="1200" b="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module : la gestion des modifications en cours d’exécution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modifications prévues par le CCP</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Règlement du prix des prestations supplémentaires ou modificatives</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cs typeface="Times New Roman" panose="02020603050405020304" pitchFamily="18" charset="0"/>
              </a:rPr>
              <a:t>Augmentation du montant des travaux</a:t>
            </a:r>
          </a:p>
        </p:txBody>
      </p:sp>
      <p:sp>
        <p:nvSpPr>
          <p:cNvPr id="4" name="ZoneTexte 3">
            <a:extLst>
              <a:ext uri="{FF2B5EF4-FFF2-40B4-BE49-F238E27FC236}">
                <a16:creationId xmlns:a16="http://schemas.microsoft.com/office/drawing/2014/main" id="{FD6D32FD-DF93-C387-B669-67AD5F7C11FD}"/>
              </a:ext>
            </a:extLst>
          </p:cNvPr>
          <p:cNvSpPr txBox="1"/>
          <p:nvPr/>
        </p:nvSpPr>
        <p:spPr>
          <a:xfrm>
            <a:off x="514350" y="3868341"/>
            <a:ext cx="5383530" cy="1938992"/>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11</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la formalisation des demandes de paiement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 modalité de règlement des comptes</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L’avance</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Les acomptes</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Demande de paiement final</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Paiement</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Forme de prix de règlement CCAG 10</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 délai global de paiement</a:t>
            </a:r>
          </a:p>
          <a:p>
            <a:pPr marL="342900" lvl="0" indent="-342900" algn="just">
              <a:buFont typeface="Symbol" pitchFamily="2" charset="2"/>
              <a:buChar char=""/>
            </a:pPr>
            <a:endParaRPr lang="fr-FR"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324BFE5F-E59D-61CC-F52C-F4F8BD4F076B}"/>
              </a:ext>
            </a:extLst>
          </p:cNvPr>
          <p:cNvSpPr txBox="1"/>
          <p:nvPr/>
        </p:nvSpPr>
        <p:spPr>
          <a:xfrm>
            <a:off x="514350" y="2600861"/>
            <a:ext cx="5383530" cy="646331"/>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l’encadrement du processus de réception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Modalité de réception CCAG 41</a:t>
            </a:r>
          </a:p>
        </p:txBody>
      </p:sp>
      <p:sp>
        <p:nvSpPr>
          <p:cNvPr id="8" name="ZoneTexte 7">
            <a:extLst>
              <a:ext uri="{FF2B5EF4-FFF2-40B4-BE49-F238E27FC236}">
                <a16:creationId xmlns:a16="http://schemas.microsoft.com/office/drawing/2014/main" id="{6C60FE7A-8AC4-D33F-CA1F-1E290D8CC8C8}"/>
              </a:ext>
            </a:extLst>
          </p:cNvPr>
          <p:cNvSpPr txBox="1"/>
          <p:nvPr/>
        </p:nvSpPr>
        <p:spPr>
          <a:xfrm>
            <a:off x="6435634" y="1110343"/>
            <a:ext cx="5394960" cy="1938992"/>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12</a:t>
            </a:r>
            <a:r>
              <a:rPr lang="fr-FR" sz="1200" b="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module : Focus – le règlement des litiges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Litige ne portant pas sur le décompte général</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Litige portant sur le décompte général</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mesures coercitives: ajournement de travaux</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Les mesures coercitives: interruption de travaux</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La liquidation du marché</a:t>
            </a:r>
          </a:p>
          <a:p>
            <a:pPr marL="342900" lvl="0" indent="-342900" algn="just">
              <a:buFont typeface="Symbol" pitchFamily="2" charset="2"/>
              <a:buChar char=""/>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Cas pratique</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7850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2F97C-6769-CD8C-1B9E-66D14C569F1D}"/>
              </a:ext>
            </a:extLst>
          </p:cNvPr>
          <p:cNvSpPr>
            <a:spLocks noGrp="1"/>
          </p:cNvSpPr>
          <p:nvPr>
            <p:ph type="title"/>
          </p:nvPr>
        </p:nvSpPr>
        <p:spPr>
          <a:xfrm>
            <a:off x="839788" y="341432"/>
            <a:ext cx="10327322" cy="788670"/>
          </a:xfrm>
        </p:spPr>
        <p:txBody>
          <a:bodyPr>
            <a:normAutofit/>
          </a:bodyPr>
          <a:lstStyle/>
          <a:p>
            <a:pPr algn="ctr"/>
            <a:r>
              <a:rPr lang="fr-FR" u="sng" dirty="0">
                <a:solidFill>
                  <a:schemeClr val="accent1">
                    <a:lumMod val="50000"/>
                  </a:schemeClr>
                </a:solidFill>
                <a:latin typeface="Trebuchet MS" panose="020B0703020202090204" pitchFamily="34" charset="0"/>
              </a:rPr>
              <a:t>Les montages contractuels complexes</a:t>
            </a:r>
          </a:p>
        </p:txBody>
      </p:sp>
      <p:sp>
        <p:nvSpPr>
          <p:cNvPr id="4" name="Espace réservé du texte 3">
            <a:extLst>
              <a:ext uri="{FF2B5EF4-FFF2-40B4-BE49-F238E27FC236}">
                <a16:creationId xmlns:a16="http://schemas.microsoft.com/office/drawing/2014/main" id="{ACA67DA0-8CE8-9466-0E9D-C6C385E1CCC8}"/>
              </a:ext>
            </a:extLst>
          </p:cNvPr>
          <p:cNvSpPr>
            <a:spLocks noGrp="1"/>
          </p:cNvSpPr>
          <p:nvPr>
            <p:ph type="body" sz="half" idx="2"/>
          </p:nvPr>
        </p:nvSpPr>
        <p:spPr>
          <a:xfrm>
            <a:off x="965518" y="1680210"/>
            <a:ext cx="3932237" cy="2068830"/>
          </a:xfrm>
        </p:spPr>
        <p:txBody>
          <a:bodyPr>
            <a:normAutofit fontScale="92500" lnSpcReduction="10000"/>
          </a:bodyPr>
          <a:lstStyle/>
          <a:p>
            <a:r>
              <a:rPr lang="fr-FR" sz="1800" b="1" i="1" dirty="0">
                <a:solidFill>
                  <a:schemeClr val="accent1">
                    <a:lumMod val="50000"/>
                  </a:schemeClr>
                </a:solidFill>
                <a:cs typeface="Times New Roman" panose="02020603050405020304" pitchFamily="18" charset="0"/>
              </a:rPr>
              <a:t>Objectifs: </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Identifier les montages contractuels complexes existants.</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Savoir choisir le montage contractuel correspondant à son projet</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Gérer les aspects juridiques et financiers de son opération</a:t>
            </a:r>
          </a:p>
          <a:p>
            <a:endParaRPr lang="fr-FR" dirty="0"/>
          </a:p>
        </p:txBody>
      </p:sp>
      <p:sp>
        <p:nvSpPr>
          <p:cNvPr id="5" name="ZoneTexte 4">
            <a:extLst>
              <a:ext uri="{FF2B5EF4-FFF2-40B4-BE49-F238E27FC236}">
                <a16:creationId xmlns:a16="http://schemas.microsoft.com/office/drawing/2014/main" id="{B17AEC57-8101-3B92-6A92-22923FD09C2B}"/>
              </a:ext>
            </a:extLst>
          </p:cNvPr>
          <p:cNvSpPr txBox="1"/>
          <p:nvPr/>
        </p:nvSpPr>
        <p:spPr>
          <a:xfrm>
            <a:off x="5442902" y="1680210"/>
            <a:ext cx="2834640" cy="1400512"/>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Qui est concerné:</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Responsable marché et contrats publics, juristes, Directeurs juridiques</a:t>
            </a:r>
          </a:p>
        </p:txBody>
      </p:sp>
      <p:sp>
        <p:nvSpPr>
          <p:cNvPr id="6" name="ZoneTexte 5">
            <a:extLst>
              <a:ext uri="{FF2B5EF4-FFF2-40B4-BE49-F238E27FC236}">
                <a16:creationId xmlns:a16="http://schemas.microsoft.com/office/drawing/2014/main" id="{62433FCB-49BE-1B95-E494-6D02FA9C40AF}"/>
              </a:ext>
            </a:extLst>
          </p:cNvPr>
          <p:cNvSpPr txBox="1"/>
          <p:nvPr/>
        </p:nvSpPr>
        <p:spPr>
          <a:xfrm>
            <a:off x="8822689" y="1637407"/>
            <a:ext cx="3133091" cy="1191224"/>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Prérequis: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Connaître les bases du droit de la commande publique</a:t>
            </a:r>
          </a:p>
        </p:txBody>
      </p:sp>
      <p:sp>
        <p:nvSpPr>
          <p:cNvPr id="7" name="ZoneTexte 6">
            <a:extLst>
              <a:ext uri="{FF2B5EF4-FFF2-40B4-BE49-F238E27FC236}">
                <a16:creationId xmlns:a16="http://schemas.microsoft.com/office/drawing/2014/main" id="{E951806F-67A9-11CE-3598-5E02E8E84653}"/>
              </a:ext>
            </a:extLst>
          </p:cNvPr>
          <p:cNvSpPr txBox="1"/>
          <p:nvPr/>
        </p:nvSpPr>
        <p:spPr>
          <a:xfrm>
            <a:off x="1234440" y="4343400"/>
            <a:ext cx="3663315" cy="1253677"/>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Durée: 2 jours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Tarif: 650 € / jour / personne</a:t>
            </a:r>
          </a:p>
          <a:p>
            <a:endParaRPr lang="fr-FR" dirty="0"/>
          </a:p>
        </p:txBody>
      </p:sp>
    </p:spTree>
    <p:extLst>
      <p:ext uri="{BB962C8B-B14F-4D97-AF65-F5344CB8AC3E}">
        <p14:creationId xmlns:p14="http://schemas.microsoft.com/office/powerpoint/2010/main" val="315029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1</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25780" y="914400"/>
            <a:ext cx="5394960" cy="4616648"/>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er</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Identifier les différents montages complexes pour réaliser ses projets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Motiver son choix de recourir à un montage complexe et identifier les principales caractéristiques du projet</a:t>
            </a:r>
            <a:r>
              <a:rPr lang="fr-FR" sz="1200" dirty="0">
                <a:effectLst/>
                <a:latin typeface="Calibri" panose="020F0502020204030204" pitchFamily="34" charset="0"/>
                <a:ea typeface="Calibri" panose="020F0502020204030204" pitchFamily="34" charset="0"/>
                <a:cs typeface="Times New Roman" panose="02020603050405020304" pitchFamily="18" charset="0"/>
              </a:rPr>
              <a:t> (contexte du projet, enjeu de la maîtrise foncière, contraintes financières et institutionnelles, maîtrise d’ouvrage)</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Connaître les principaux modes de gestion contractuels et institutionnels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DSP et concessions</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AOT/COT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marchés publics </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marchés globaux : les marchés de conception-réalisation, les marchés globaux de performance, les marchés globaux sectoriels, les marchés de partenariat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BEA, le bail à construction, le bail à réhabilitation et la VEFA</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crédit-bail</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La concession d'aménagement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partenariat d'innovation</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L’appel à projet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SPL, les SEM et les SEMOP</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Analyser l’identité du modèle économique relatif à chaque type de contrat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Définir les financements publics et privés disponibles et les garanties offertes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Gérer le transfert de risque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Étude de cas</a:t>
            </a:r>
            <a:r>
              <a:rPr lang="fr-FR" sz="1200" dirty="0">
                <a:effectLst/>
                <a:latin typeface="Calibri" panose="020F0502020204030204" pitchFamily="34" charset="0"/>
                <a:ea typeface="Calibri" panose="020F0502020204030204" pitchFamily="34" charset="0"/>
                <a:cs typeface="Times New Roman" panose="02020603050405020304" pitchFamily="18" charset="0"/>
              </a:rPr>
              <a:t> : analyse commentée d'exemples de montages contractuels complexes</a:t>
            </a: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6469380" y="914400"/>
            <a:ext cx="5383530" cy="4985980"/>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Passer et exécuter le contrat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Passation : définir les conditions de recours à chaque contrat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Identifier précisément ses besoins, les caractéristiques du projet et le type de contrat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Estimer le coût global du projet : programmation, conception, exploitation, maintenance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Rédiger le cahier des charges en fonction des contraintes financières et techniques identifiées </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Déroulement d’une procédure de passation : exemple d’une concession avec phase de négociation</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Exercice d'application</a:t>
            </a:r>
            <a:r>
              <a:rPr lang="fr-FR" sz="1200" dirty="0">
                <a:effectLst/>
                <a:latin typeface="Calibri" panose="020F0502020204030204" pitchFamily="34" charset="0"/>
                <a:ea typeface="Calibri" panose="020F0502020204030204" pitchFamily="34" charset="0"/>
                <a:cs typeface="Times New Roman" panose="02020603050405020304" pitchFamily="18" charset="0"/>
              </a:rPr>
              <a:t> : rédaction des clauses les plus importantes (contrat de partenariat), analyse des annexes financières d’un contrat de délégation de service public</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Exécuter le contrat et gérer les risques en cours d’exécution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Nouveaux CCAG</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coûts et les travaux supplémentaires</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évolutions contractuelles et la modification du contrat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contrôle par la personne publique</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Exercice d'application</a:t>
            </a:r>
            <a:r>
              <a:rPr lang="fr-FR" sz="1200" dirty="0">
                <a:effectLst/>
                <a:latin typeface="Calibri" panose="020F0502020204030204" pitchFamily="34" charset="0"/>
                <a:ea typeface="Calibri" panose="020F0502020204030204" pitchFamily="34" charset="0"/>
                <a:cs typeface="Times New Roman" panose="02020603050405020304" pitchFamily="18" charset="0"/>
              </a:rPr>
              <a:t> : mise en œuvre des différentes étapes d'un montage contractuel</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complexe</a:t>
            </a:r>
          </a:p>
          <a:p>
            <a:endParaRPr lang="fr-FR" dirty="0"/>
          </a:p>
        </p:txBody>
      </p:sp>
    </p:spTree>
    <p:extLst>
      <p:ext uri="{BB962C8B-B14F-4D97-AF65-F5344CB8AC3E}">
        <p14:creationId xmlns:p14="http://schemas.microsoft.com/office/powerpoint/2010/main" val="1408583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2</a:t>
            </a:r>
          </a:p>
        </p:txBody>
      </p:sp>
      <p:sp>
        <p:nvSpPr>
          <p:cNvPr id="3" name="ZoneTexte 2">
            <a:extLst>
              <a:ext uri="{FF2B5EF4-FFF2-40B4-BE49-F238E27FC236}">
                <a16:creationId xmlns:a16="http://schemas.microsoft.com/office/drawing/2014/main" id="{7B55F803-1A6C-DB8E-053F-896E70C203C0}"/>
              </a:ext>
            </a:extLst>
          </p:cNvPr>
          <p:cNvSpPr txBox="1"/>
          <p:nvPr/>
        </p:nvSpPr>
        <p:spPr>
          <a:xfrm>
            <a:off x="701040" y="914400"/>
            <a:ext cx="5394960" cy="2215991"/>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3</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Prévenir les contentieux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risques contentieux liés à la passation des contrats publics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référé précontractuel / le référé contractuel </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recours en contestation de la validité du contrat </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recours pour excès de pouvoir</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risques contentieux liés à l’exécution du contrat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Focus sur le recours en responsabilité / indemnitaire</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 risque pénal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modes alternatifs de règlement des différends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6096000" y="914400"/>
            <a:ext cx="5383530" cy="3877985"/>
          </a:xfrm>
          <a:prstGeom prst="rect">
            <a:avLst/>
          </a:prstGeom>
          <a:noFill/>
        </p:spPr>
        <p:txBody>
          <a:bodyPr wrap="square" rtlCol="0">
            <a:spAutoFit/>
          </a:bodyPr>
          <a:lstStyle/>
          <a:p>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4</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module :  Analyser les enjeux financiers des différents montages complexes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Connaître les documents financiers fondamentaux et les principes de comptabilité privée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1231900" algn="l"/>
              </a:tabLs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tabLst>
                <a:tab pos="1231900" algn="l"/>
              </a:tabLst>
            </a:pPr>
            <a:r>
              <a:rPr lang="fr-FR" sz="1200" dirty="0">
                <a:effectLst/>
                <a:latin typeface="Calibri" panose="020F0502020204030204" pitchFamily="34" charset="0"/>
                <a:ea typeface="Calibri" panose="020F0502020204030204" pitchFamily="34" charset="0"/>
                <a:cs typeface="Times New Roman" panose="02020603050405020304" pitchFamily="18" charset="0"/>
              </a:rPr>
              <a:t>Exercice d’application : lecture d’un bilan, compte de résultat et liasse fiscale</a:t>
            </a:r>
          </a:p>
          <a:p>
            <a:pPr algn="just">
              <a:tabLst>
                <a:tab pos="1231900" algn="l"/>
              </a:tabLs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buFont typeface="Symbol" pitchFamily="2" charset="2"/>
              <a:buChar char=""/>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Évaluer la rentabilité d’une opération : l’appétence d’un opérateur pour un service public tout en caractérisant son risque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Comparer le prévisionnel avec le résultat réalisé </a:t>
            </a:r>
            <a:r>
              <a:rPr lang="fr-FR" sz="1200" dirty="0">
                <a:effectLst/>
                <a:latin typeface="Calibri" panose="020F0502020204030204" pitchFamily="34" charset="0"/>
                <a:ea typeface="Calibri" panose="020F0502020204030204" pitchFamily="34" charset="0"/>
                <a:cs typeface="Times New Roman" panose="02020603050405020304" pitchFamily="18" charset="0"/>
              </a:rPr>
              <a:t>(exemple d’une DSP)</a:t>
            </a:r>
          </a:p>
          <a:p>
            <a:pPr marL="457200" algn="just">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Approcher les sources de financement privée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Distinguer les profils économiques des services publics </a:t>
            </a:r>
            <a:r>
              <a:rPr lang="fr-FR" sz="1200" dirty="0">
                <a:effectLst/>
                <a:latin typeface="Calibri" panose="020F0502020204030204" pitchFamily="34" charset="0"/>
                <a:ea typeface="Calibri" panose="020F0502020204030204" pitchFamily="34" charset="0"/>
                <a:cs typeface="Times New Roman" panose="02020603050405020304" pitchFamily="18" charset="0"/>
              </a:rPr>
              <a:t>(transport, assainissement, piscines, équipements sportifs)</a:t>
            </a:r>
          </a:p>
          <a:p>
            <a:pPr algn="just">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1231900" algn="l"/>
              </a:tabLs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Connaître les aspects comptables et financiers des montages contractuels complexes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805223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2F97C-6769-CD8C-1B9E-66D14C569F1D}"/>
              </a:ext>
            </a:extLst>
          </p:cNvPr>
          <p:cNvSpPr>
            <a:spLocks noGrp="1"/>
          </p:cNvSpPr>
          <p:nvPr>
            <p:ph type="title"/>
          </p:nvPr>
        </p:nvSpPr>
        <p:spPr>
          <a:xfrm>
            <a:off x="920909" y="251460"/>
            <a:ext cx="10350182" cy="788670"/>
          </a:xfrm>
        </p:spPr>
        <p:txBody>
          <a:bodyPr>
            <a:normAutofit/>
          </a:bodyPr>
          <a:lstStyle/>
          <a:p>
            <a:pPr algn="ctr"/>
            <a:r>
              <a:rPr lang="fr-FR" u="sng" dirty="0">
                <a:solidFill>
                  <a:schemeClr val="accent1">
                    <a:lumMod val="50000"/>
                  </a:schemeClr>
                </a:solidFill>
                <a:latin typeface="Trebuchet MS" panose="020B0703020202090204" pitchFamily="34" charset="0"/>
              </a:rPr>
              <a:t>Les bases du droit de l’urbanisme</a:t>
            </a:r>
          </a:p>
        </p:txBody>
      </p:sp>
      <p:sp>
        <p:nvSpPr>
          <p:cNvPr id="4" name="Espace réservé du texte 3">
            <a:extLst>
              <a:ext uri="{FF2B5EF4-FFF2-40B4-BE49-F238E27FC236}">
                <a16:creationId xmlns:a16="http://schemas.microsoft.com/office/drawing/2014/main" id="{ACA67DA0-8CE8-9466-0E9D-C6C385E1CCC8}"/>
              </a:ext>
            </a:extLst>
          </p:cNvPr>
          <p:cNvSpPr>
            <a:spLocks noGrp="1"/>
          </p:cNvSpPr>
          <p:nvPr>
            <p:ph type="body" sz="half" idx="2"/>
          </p:nvPr>
        </p:nvSpPr>
        <p:spPr>
          <a:xfrm>
            <a:off x="965518" y="1680210"/>
            <a:ext cx="3932237" cy="2446020"/>
          </a:xfrm>
        </p:spPr>
        <p:txBody>
          <a:bodyPr>
            <a:normAutofit fontScale="85000" lnSpcReduction="20000"/>
          </a:bodyPr>
          <a:lstStyle/>
          <a:p>
            <a:r>
              <a:rPr lang="fr-FR" sz="1800" b="1" i="1" dirty="0">
                <a:solidFill>
                  <a:schemeClr val="accent1">
                    <a:lumMod val="50000"/>
                  </a:schemeClr>
                </a:solidFill>
                <a:cs typeface="Times New Roman" panose="02020603050405020304" pitchFamily="18" charset="0"/>
              </a:rPr>
              <a:t>Objectifs: </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Identifier  et maîtriser les autorisations administratives de mes projets de construction.</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Acquérir les réflexes fondamentaux pour la planification et l’obtention des autorisations administratives nécessaire à la mise en œuvre des projets</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Anticiper les prochaines évolutions règlementaires et législatives concernant les autorisations administratives nécessaires pour le déploiement des projets</a:t>
            </a:r>
          </a:p>
          <a:p>
            <a:endParaRPr lang="fr-FR" dirty="0"/>
          </a:p>
        </p:txBody>
      </p:sp>
      <p:sp>
        <p:nvSpPr>
          <p:cNvPr id="5" name="ZoneTexte 4">
            <a:extLst>
              <a:ext uri="{FF2B5EF4-FFF2-40B4-BE49-F238E27FC236}">
                <a16:creationId xmlns:a16="http://schemas.microsoft.com/office/drawing/2014/main" id="{B17AEC57-8101-3B92-6A92-22923FD09C2B}"/>
              </a:ext>
            </a:extLst>
          </p:cNvPr>
          <p:cNvSpPr txBox="1"/>
          <p:nvPr/>
        </p:nvSpPr>
        <p:spPr>
          <a:xfrm>
            <a:off x="5442902" y="1680210"/>
            <a:ext cx="2834640" cy="3333348"/>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Qui est concerné:</a:t>
            </a: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Directeur et responsable de service urbanisme, directeur et responsable de l'aménagement et de l'action foncière, directeur et responsable de service juridique, directeur et responsable de programme immobilier, juriste, directeur et responsable des grands projets, promoteur, agence d'urbanisme</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p:txBody>
      </p:sp>
      <p:sp>
        <p:nvSpPr>
          <p:cNvPr id="6" name="ZoneTexte 5">
            <a:extLst>
              <a:ext uri="{FF2B5EF4-FFF2-40B4-BE49-F238E27FC236}">
                <a16:creationId xmlns:a16="http://schemas.microsoft.com/office/drawing/2014/main" id="{62433FCB-49BE-1B95-E494-6D02FA9C40AF}"/>
              </a:ext>
            </a:extLst>
          </p:cNvPr>
          <p:cNvSpPr txBox="1"/>
          <p:nvPr/>
        </p:nvSpPr>
        <p:spPr>
          <a:xfrm>
            <a:off x="8822689" y="1637407"/>
            <a:ext cx="3133091" cy="1191224"/>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Prérequis: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Connaître les bases du droit de de l’urbanisme</a:t>
            </a:r>
          </a:p>
        </p:txBody>
      </p:sp>
      <p:sp>
        <p:nvSpPr>
          <p:cNvPr id="7" name="ZoneTexte 6">
            <a:extLst>
              <a:ext uri="{FF2B5EF4-FFF2-40B4-BE49-F238E27FC236}">
                <a16:creationId xmlns:a16="http://schemas.microsoft.com/office/drawing/2014/main" id="{E951806F-67A9-11CE-3598-5E02E8E84653}"/>
              </a:ext>
            </a:extLst>
          </p:cNvPr>
          <p:cNvSpPr txBox="1"/>
          <p:nvPr/>
        </p:nvSpPr>
        <p:spPr>
          <a:xfrm>
            <a:off x="1234440" y="4343400"/>
            <a:ext cx="3663315" cy="1253677"/>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Durée: 1 jour</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Tarif: 650€ / jour / personne</a:t>
            </a:r>
          </a:p>
          <a:p>
            <a:endParaRPr lang="fr-FR" dirty="0"/>
          </a:p>
        </p:txBody>
      </p:sp>
    </p:spTree>
    <p:extLst>
      <p:ext uri="{BB962C8B-B14F-4D97-AF65-F5344CB8AC3E}">
        <p14:creationId xmlns:p14="http://schemas.microsoft.com/office/powerpoint/2010/main" val="3445555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1</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25780" y="936010"/>
            <a:ext cx="5394960" cy="3323987"/>
          </a:xfrm>
          <a:prstGeom prst="rect">
            <a:avLst/>
          </a:prstGeom>
          <a:noFill/>
        </p:spPr>
        <p:txBody>
          <a:bodyPr wrap="square" rtlCol="0">
            <a:spAutoFit/>
          </a:bodyPr>
          <a:lstStyle/>
          <a:p>
            <a:pPr lvl="0" algn="just"/>
            <a:r>
              <a:rPr lang="fr-FR" sz="1200" b="1" dirty="0">
                <a:solidFill>
                  <a:srgbClr val="0070C0"/>
                </a:solidFill>
                <a:latin typeface="Calibri" panose="020F0502020204030204" pitchFamily="34" charset="0"/>
                <a:cs typeface="Times New Roman" panose="02020603050405020304" pitchFamily="18" charset="0"/>
              </a:rPr>
              <a:t>Introduction sur le droit de l’urbanisme</a:t>
            </a:r>
          </a:p>
          <a:p>
            <a:pPr lvl="0" algn="just"/>
            <a:endParaRPr lang="fr-FR" sz="1200" b="1" dirty="0">
              <a:solidFill>
                <a:srgbClr val="0070C0"/>
              </a:solidFill>
              <a:latin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Principes fondamentaux du droit de l’urbanisme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A quoi servent les autorisations administratives ?</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Quels sont les risques liés à ces autorisations ?</a:t>
            </a:r>
          </a:p>
          <a:p>
            <a:pPr marL="342900" lvl="0" indent="-342900" algn="just">
              <a:buFont typeface="Symbol"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i. Risque administratif</a:t>
            </a:r>
          </a:p>
          <a:p>
            <a:pPr marL="342900" lvl="0" indent="-342900" algn="just">
              <a:buFont typeface="Symbol"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ii. Risque pénal</a:t>
            </a:r>
          </a:p>
          <a:p>
            <a:pPr marL="342900" lvl="0" indent="-342900" algn="just">
              <a:buFont typeface="Symbol"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iii. Risque civil</a:t>
            </a:r>
          </a:p>
          <a:p>
            <a:pPr lvl="0"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Règles et documents d’urbanisme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 Les documents d’urbanisme applicables : le SCOT et PLU</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 Les servitudes d’utilité publique</a:t>
            </a:r>
          </a:p>
          <a:p>
            <a:pPr lvl="1" algn="just"/>
            <a:endParaRPr lang="fr-FR" sz="1200" dirty="0">
              <a:latin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L’évolution des normes d’urbanisme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 Les différentes évolutions du PLU et du SCOT</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 Focus sur l’objectif de zéro artificialisation nette des sols</a:t>
            </a: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5467350" y="1028342"/>
            <a:ext cx="5383530" cy="3046988"/>
          </a:xfrm>
          <a:prstGeom prst="rect">
            <a:avLst/>
          </a:prstGeom>
          <a:noFill/>
        </p:spPr>
        <p:txBody>
          <a:bodyPr wrap="square" rtlCol="0">
            <a:spAutoFit/>
          </a:bodyPr>
          <a:lstStyle>
            <a:defPPr>
              <a:defRPr lang="fr-FR"/>
            </a:defPPr>
            <a:lvl1pPr algn="just">
              <a:defRPr sz="1200" b="1">
                <a:solidFill>
                  <a:srgbClr val="0070C0"/>
                </a:solidFill>
                <a:latin typeface="Calibri" panose="020F0502020204030204" pitchFamily="34" charset="0"/>
                <a:cs typeface="Times New Roman" panose="02020603050405020304" pitchFamily="18" charset="0"/>
              </a:defRPr>
            </a:lvl1pPr>
            <a:lvl2pPr marL="742950" lvl="1" indent="-285750" algn="just">
              <a:buFont typeface="Courier New" panose="02070309020205020404" pitchFamily="49" charset="0"/>
              <a:buChar char="o"/>
              <a:defRPr sz="1200">
                <a:latin typeface="Calibri" panose="020F0502020204030204" pitchFamily="34" charset="0"/>
                <a:cs typeface="Times New Roman" panose="02020603050405020304" pitchFamily="18" charset="0"/>
              </a:defRPr>
            </a:lvl2pPr>
          </a:lstStyle>
          <a:p>
            <a:pPr marL="342900" indent="-342900">
              <a:buFont typeface="Symbol" pitchFamily="2" charset="2"/>
              <a:buChar char=""/>
            </a:pPr>
            <a:r>
              <a:rPr lang="fr-FR" dirty="0">
                <a:solidFill>
                  <a:schemeClr val="tx1"/>
                </a:solidFill>
              </a:rPr>
              <a:t>Les autorisations d’occupation des sols</a:t>
            </a:r>
          </a:p>
          <a:p>
            <a:pPr lvl="1"/>
            <a:r>
              <a:rPr lang="fr-FR" dirty="0"/>
              <a:t>- Les constructions nouvelles</a:t>
            </a:r>
          </a:p>
          <a:p>
            <a:pPr lvl="1"/>
            <a:r>
              <a:rPr lang="fr-FR" dirty="0"/>
              <a:t>- Les travaux sur construction existante et les changements de destination</a:t>
            </a:r>
          </a:p>
          <a:p>
            <a:pPr lvl="1"/>
            <a:r>
              <a:rPr lang="fr-FR" dirty="0"/>
              <a:t>- Les autres travaux, installations, aménagements</a:t>
            </a:r>
          </a:p>
          <a:p>
            <a:pPr marL="457200" lvl="1" indent="0">
              <a:buNone/>
            </a:pPr>
            <a:endParaRPr lang="fr-FR" dirty="0"/>
          </a:p>
          <a:p>
            <a:pPr marL="342900" indent="-342900">
              <a:buFont typeface="Symbol" pitchFamily="2" charset="2"/>
              <a:buChar char=""/>
            </a:pPr>
            <a:r>
              <a:rPr lang="fr-FR" dirty="0">
                <a:solidFill>
                  <a:schemeClr val="tx1"/>
                </a:solidFill>
              </a:rPr>
              <a:t>La mise en œuvre de l’autorisation d’urbanisme</a:t>
            </a:r>
          </a:p>
          <a:p>
            <a:pPr lvl="1"/>
            <a:r>
              <a:rPr lang="fr-FR" dirty="0"/>
              <a:t>- Contrôle administratif des travaux</a:t>
            </a:r>
          </a:p>
          <a:p>
            <a:pPr lvl="1"/>
            <a:r>
              <a:rPr lang="fr-FR" dirty="0"/>
              <a:t>- Achèvement des constructions</a:t>
            </a:r>
          </a:p>
          <a:p>
            <a:pPr lvl="1"/>
            <a:r>
              <a:rPr lang="fr-FR" dirty="0"/>
              <a:t>- Permis modificatif</a:t>
            </a:r>
          </a:p>
          <a:p>
            <a:endParaRPr lang="fr-FR" dirty="0"/>
          </a:p>
          <a:p>
            <a:pPr marL="342900" indent="-342900">
              <a:buFont typeface="Symbol" pitchFamily="2" charset="2"/>
              <a:buChar char=""/>
            </a:pPr>
            <a:r>
              <a:rPr lang="fr-FR" dirty="0">
                <a:solidFill>
                  <a:schemeClr val="tx1"/>
                </a:solidFill>
              </a:rPr>
              <a:t>Le contentieux de l’urbanisme</a:t>
            </a:r>
          </a:p>
          <a:p>
            <a:pPr lvl="1"/>
            <a:r>
              <a:rPr lang="fr-FR" dirty="0"/>
              <a:t>- Le contentieux de l’annulation</a:t>
            </a:r>
          </a:p>
          <a:p>
            <a:pPr lvl="1"/>
            <a:r>
              <a:rPr lang="fr-FR" dirty="0"/>
              <a:t>- Le contentieux de la responsabilité administrative</a:t>
            </a:r>
          </a:p>
          <a:p>
            <a:pPr lvl="1"/>
            <a:r>
              <a:rPr lang="fr-FR" dirty="0"/>
              <a:t>- Le risque pénal</a:t>
            </a:r>
          </a:p>
          <a:p>
            <a:pPr lvl="1"/>
            <a:r>
              <a:rPr lang="fr-FR" dirty="0"/>
              <a:t>- Le contentieux civil</a:t>
            </a:r>
          </a:p>
        </p:txBody>
      </p:sp>
    </p:spTree>
    <p:extLst>
      <p:ext uri="{BB962C8B-B14F-4D97-AF65-F5344CB8AC3E}">
        <p14:creationId xmlns:p14="http://schemas.microsoft.com/office/powerpoint/2010/main" val="3704319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369A58-4EB6-4AC1-E5B9-BFF9C2B678DE}"/>
              </a:ext>
            </a:extLst>
          </p:cNvPr>
          <p:cNvSpPr txBox="1"/>
          <p:nvPr/>
        </p:nvSpPr>
        <p:spPr>
          <a:xfrm>
            <a:off x="763905" y="320456"/>
            <a:ext cx="10664190" cy="6512552"/>
          </a:xfrm>
          <a:prstGeom prst="rect">
            <a:avLst/>
          </a:prstGeom>
          <a:noFill/>
        </p:spPr>
        <p:txBody>
          <a:bodyPr wrap="square" rtlCol="0">
            <a:spAutoFit/>
          </a:bodyPr>
          <a:lstStyle/>
          <a:p>
            <a:pPr>
              <a:lnSpc>
                <a:spcPct val="120000"/>
              </a:lnSpc>
              <a:spcAft>
                <a:spcPts val="1000"/>
              </a:spcAft>
            </a:pPr>
            <a:endParaRPr lang="fr-FR" sz="1600" i="1"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r>
              <a:rPr lang="fr-FR" sz="16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Le cabinet ORIER AVOCATS est spécialisé en </a:t>
            </a:r>
            <a:r>
              <a:rPr lang="fr-FR" sz="1600" b="1"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droit des infrastructures.</a:t>
            </a:r>
          </a:p>
          <a:p>
            <a:pPr algn="just">
              <a:lnSpc>
                <a:spcPct val="120000"/>
              </a:lnSpc>
              <a:spcAft>
                <a:spcPts val="1000"/>
              </a:spcAft>
            </a:pPr>
            <a:r>
              <a:rPr lang="fr-FR" sz="16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Le Cabinet assite ses clients à toutes les étapes stratégiques de leurs projets:</a:t>
            </a:r>
          </a:p>
          <a:p>
            <a:pPr marL="285750" indent="-285750" algn="just">
              <a:lnSpc>
                <a:spcPct val="120000"/>
              </a:lnSpc>
              <a:spcAft>
                <a:spcPts val="1000"/>
              </a:spcAft>
              <a:buFontTx/>
              <a:buChar char="-"/>
            </a:pPr>
            <a:r>
              <a:rPr lang="fr-FR" sz="1600" i="1" dirty="0" err="1">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permitting</a:t>
            </a:r>
            <a:r>
              <a:rPr lang="fr-FR" sz="16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 (droit de</a:t>
            </a: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 </a:t>
            </a:r>
            <a:r>
              <a:rPr lang="fr-FR" sz="16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l’environnement, droit de l’urbanisme) </a:t>
            </a:r>
            <a:endPar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endParaRPr>
          </a:p>
          <a:p>
            <a:pPr marL="285750" indent="-285750" algn="just">
              <a:lnSpc>
                <a:spcPct val="120000"/>
              </a:lnSpc>
              <a:spcAft>
                <a:spcPts val="1000"/>
              </a:spcAft>
              <a:buFontTx/>
              <a:buChar char="-"/>
            </a:pP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montages </a:t>
            </a:r>
            <a:r>
              <a:rPr lang="fr-FR" sz="1600" dirty="0" err="1">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instritutionnels</a:t>
            </a: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 (droit des sociétés, droit de l’économie mixte, mode de gestion)</a:t>
            </a:r>
          </a:p>
          <a:p>
            <a:pPr marL="285750" indent="-285750" algn="just">
              <a:lnSpc>
                <a:spcPct val="120000"/>
              </a:lnSpc>
              <a:spcAft>
                <a:spcPts val="1000"/>
              </a:spcAft>
              <a:buFontTx/>
              <a:buChar char="-"/>
            </a:pPr>
            <a:r>
              <a:rPr lang="fr-FR" sz="16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rédaction et la négociation des</a:t>
            </a: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 </a:t>
            </a:r>
            <a:r>
              <a:rPr lang="fr-FR" sz="1600" dirty="0">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contrats de construction et d’exploitation en couvrant le contentieux </a:t>
            </a:r>
            <a:r>
              <a:rPr lang="fr-FR" sz="1600" dirty="0" err="1">
                <a:solidFill>
                  <a:srgbClr val="002060"/>
                </a:solidFill>
                <a:effectLst/>
                <a:latin typeface="Century Gothic" panose="020B0502020202020204" pitchFamily="34" charset="0"/>
                <a:ea typeface="Times New Roman" panose="02020603050405020304" pitchFamily="18" charset="0"/>
                <a:cs typeface="Times New Roman" panose="02020603050405020304" pitchFamily="18" charset="0"/>
              </a:rPr>
              <a:t>réclamatoire</a:t>
            </a: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 (droit des marchés publics, droit des concessions).</a:t>
            </a:r>
          </a:p>
          <a:p>
            <a:pPr marL="285750" indent="-285750" algn="just">
              <a:lnSpc>
                <a:spcPct val="120000"/>
              </a:lnSpc>
              <a:spcAft>
                <a:spcPts val="1000"/>
              </a:spcAft>
              <a:buFontTx/>
              <a:buChar char="-"/>
            </a:pPr>
            <a:endPar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Le cabinet ORIER AVOCATS dispense des formations dans ses locaux à PARIS et chez ses clients sur l’ensemble du territoire national.</a:t>
            </a:r>
          </a:p>
          <a:p>
            <a:pPr algn="just">
              <a:lnSpc>
                <a:spcPct val="120000"/>
              </a:lnSpc>
              <a:spcAft>
                <a:spcPts val="1000"/>
              </a:spcAft>
            </a:pP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Le cabinet délivre régulièrement des formations en outre-mer.</a:t>
            </a:r>
          </a:p>
          <a:p>
            <a:pPr algn="just">
              <a:lnSpc>
                <a:spcPct val="120000"/>
              </a:lnSpc>
              <a:spcAft>
                <a:spcPts val="1000"/>
              </a:spcAft>
            </a:pP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L’ensemble des formations retrace le régime juridique applicable, des exemples concrets issus de la jurisprudence, des cas pratiques (analyses de cas sur dossier). L’ensemble de nos formations comprennent un </a:t>
            </a:r>
            <a:r>
              <a:rPr lang="fr-FR" sz="1600" b="1"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focus sur l’actualité </a:t>
            </a: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du domaine juridique visé (derniers textes de Loi et jurisprudences notamment). </a:t>
            </a:r>
          </a:p>
          <a:p>
            <a:pPr algn="just">
              <a:lnSpc>
                <a:spcPct val="120000"/>
              </a:lnSpc>
              <a:spcAft>
                <a:spcPts val="1000"/>
              </a:spcAft>
            </a:pP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L’analyse en amont des prérequis permet de garantir l’homogénéité du niveau </a:t>
            </a:r>
            <a:r>
              <a:rPr lang="fr-FR" sz="160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des publics.</a:t>
            </a:r>
            <a:endPar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Nos prestations sont facturées </a:t>
            </a:r>
            <a:r>
              <a:rPr lang="fr-FR" sz="1600" b="1"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650 € TTC par personne</a:t>
            </a:r>
            <a:r>
              <a:rPr lang="fr-FR" sz="1600" dirty="0">
                <a:solidFill>
                  <a:srgbClr val="002060"/>
                </a:solidFill>
                <a:latin typeface="Century Gothic" panose="020B0502020202020204" pitchFamily="34" charset="0"/>
                <a:ea typeface="Times New Roman" panose="02020603050405020304" pitchFamily="18" charset="0"/>
                <a:cs typeface="Times New Roman" panose="02020603050405020304" pitchFamily="18" charset="0"/>
              </a:rPr>
              <a:t>, par jour de formation.</a:t>
            </a:r>
          </a:p>
          <a:p>
            <a:endParaRPr lang="fr-FR" sz="1000" dirty="0"/>
          </a:p>
        </p:txBody>
      </p:sp>
    </p:spTree>
    <p:extLst>
      <p:ext uri="{BB962C8B-B14F-4D97-AF65-F5344CB8AC3E}">
        <p14:creationId xmlns:p14="http://schemas.microsoft.com/office/powerpoint/2010/main" val="3376164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2F97C-6769-CD8C-1B9E-66D14C569F1D}"/>
              </a:ext>
            </a:extLst>
          </p:cNvPr>
          <p:cNvSpPr>
            <a:spLocks noGrp="1"/>
          </p:cNvSpPr>
          <p:nvPr>
            <p:ph type="title"/>
          </p:nvPr>
        </p:nvSpPr>
        <p:spPr>
          <a:xfrm>
            <a:off x="852329" y="345817"/>
            <a:ext cx="10487342" cy="788670"/>
          </a:xfrm>
        </p:spPr>
        <p:txBody>
          <a:bodyPr>
            <a:normAutofit/>
          </a:bodyPr>
          <a:lstStyle/>
          <a:p>
            <a:pPr algn="ctr"/>
            <a:r>
              <a:rPr lang="fr-FR" u="sng" dirty="0">
                <a:solidFill>
                  <a:srgbClr val="002060"/>
                </a:solidFill>
                <a:latin typeface="Trebuchet MS" panose="020B0703020202090204" pitchFamily="34" charset="0"/>
              </a:rPr>
              <a:t>Panorama des procédures d’aménagement</a:t>
            </a:r>
          </a:p>
        </p:txBody>
      </p:sp>
      <p:sp>
        <p:nvSpPr>
          <p:cNvPr id="4" name="Espace réservé du texte 3">
            <a:extLst>
              <a:ext uri="{FF2B5EF4-FFF2-40B4-BE49-F238E27FC236}">
                <a16:creationId xmlns:a16="http://schemas.microsoft.com/office/drawing/2014/main" id="{ACA67DA0-8CE8-9466-0E9D-C6C385E1CCC8}"/>
              </a:ext>
            </a:extLst>
          </p:cNvPr>
          <p:cNvSpPr>
            <a:spLocks noGrp="1"/>
          </p:cNvSpPr>
          <p:nvPr>
            <p:ph type="body" sz="half" idx="2"/>
          </p:nvPr>
        </p:nvSpPr>
        <p:spPr>
          <a:xfrm>
            <a:off x="965518" y="1680210"/>
            <a:ext cx="3932237" cy="2446020"/>
          </a:xfrm>
        </p:spPr>
        <p:txBody>
          <a:bodyPr>
            <a:normAutofit/>
          </a:bodyPr>
          <a:lstStyle/>
          <a:p>
            <a:r>
              <a:rPr lang="fr-FR" sz="1800" b="1" i="1" dirty="0">
                <a:solidFill>
                  <a:schemeClr val="accent1">
                    <a:lumMod val="50000"/>
                  </a:schemeClr>
                </a:solidFill>
                <a:cs typeface="Times New Roman" panose="02020603050405020304" pitchFamily="18" charset="0"/>
              </a:rPr>
              <a:t>Objectifs: </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Identifier les différentes procédures d’aménagement</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Savoir utiliser les outils de divisions foncières</a:t>
            </a:r>
          </a:p>
          <a:p>
            <a:pPr marL="285750" indent="-285750">
              <a:buFont typeface="Arial" panose="020B0604020202020204" pitchFamily="34" charset="0"/>
              <a:buChar char="•"/>
            </a:pPr>
            <a:r>
              <a:rPr lang="fr-FR" sz="1800" b="1" i="1" dirty="0">
                <a:solidFill>
                  <a:srgbClr val="5D96D4"/>
                </a:solidFill>
                <a:cs typeface="Times New Roman" panose="02020603050405020304" pitchFamily="18" charset="0"/>
              </a:rPr>
              <a:t>Savoir choisir la procédure la plus adaptée à son projet</a:t>
            </a:r>
          </a:p>
          <a:p>
            <a:endParaRPr lang="fr-FR" dirty="0"/>
          </a:p>
        </p:txBody>
      </p:sp>
      <p:sp>
        <p:nvSpPr>
          <p:cNvPr id="5" name="ZoneTexte 4">
            <a:extLst>
              <a:ext uri="{FF2B5EF4-FFF2-40B4-BE49-F238E27FC236}">
                <a16:creationId xmlns:a16="http://schemas.microsoft.com/office/drawing/2014/main" id="{B17AEC57-8101-3B92-6A92-22923FD09C2B}"/>
              </a:ext>
            </a:extLst>
          </p:cNvPr>
          <p:cNvSpPr txBox="1"/>
          <p:nvPr/>
        </p:nvSpPr>
        <p:spPr>
          <a:xfrm>
            <a:off x="5442902" y="1680210"/>
            <a:ext cx="2834640" cy="1609800"/>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Qui est concerné:</a:t>
            </a: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Directeur et responsable service urbanisme, directeur et responsable de l’aménagement, juriste</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p:txBody>
      </p:sp>
      <p:sp>
        <p:nvSpPr>
          <p:cNvPr id="6" name="ZoneTexte 5">
            <a:extLst>
              <a:ext uri="{FF2B5EF4-FFF2-40B4-BE49-F238E27FC236}">
                <a16:creationId xmlns:a16="http://schemas.microsoft.com/office/drawing/2014/main" id="{62433FCB-49BE-1B95-E494-6D02FA9C40AF}"/>
              </a:ext>
            </a:extLst>
          </p:cNvPr>
          <p:cNvSpPr txBox="1"/>
          <p:nvPr/>
        </p:nvSpPr>
        <p:spPr>
          <a:xfrm>
            <a:off x="8822689" y="1637407"/>
            <a:ext cx="3133091" cy="1191224"/>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Prérequis: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Connaître les bases de la règlementation de l’urbanisme</a:t>
            </a:r>
          </a:p>
        </p:txBody>
      </p:sp>
      <p:sp>
        <p:nvSpPr>
          <p:cNvPr id="7" name="ZoneTexte 6">
            <a:extLst>
              <a:ext uri="{FF2B5EF4-FFF2-40B4-BE49-F238E27FC236}">
                <a16:creationId xmlns:a16="http://schemas.microsoft.com/office/drawing/2014/main" id="{E951806F-67A9-11CE-3598-5E02E8E84653}"/>
              </a:ext>
            </a:extLst>
          </p:cNvPr>
          <p:cNvSpPr txBox="1"/>
          <p:nvPr/>
        </p:nvSpPr>
        <p:spPr>
          <a:xfrm>
            <a:off x="1234440" y="4343400"/>
            <a:ext cx="3663315" cy="1253677"/>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Durée: 2 jours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Tarif: 650€ / jour / personne</a:t>
            </a:r>
          </a:p>
          <a:p>
            <a:endParaRPr lang="fr-FR" dirty="0"/>
          </a:p>
        </p:txBody>
      </p:sp>
    </p:spTree>
    <p:extLst>
      <p:ext uri="{BB962C8B-B14F-4D97-AF65-F5344CB8AC3E}">
        <p14:creationId xmlns:p14="http://schemas.microsoft.com/office/powerpoint/2010/main" val="3742947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1</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25780" y="914400"/>
            <a:ext cx="5394960" cy="2954655"/>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Introduction: Maîtriser la hiérarchie des normes d’urbanisme</a:t>
            </a:r>
          </a:p>
          <a:p>
            <a:pPr marL="342900" indent="-342900" algn="just">
              <a:buFont typeface="Symbol"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latin typeface="Calibri" panose="020F0502020204030204" pitchFamily="34" charset="0"/>
                <a:cs typeface="Times New Roman" panose="02020603050405020304" pitchFamily="18" charset="0"/>
              </a:rPr>
              <a:t>Connaitre la pyramide des normes d’urbanisme</a:t>
            </a:r>
          </a:p>
          <a:p>
            <a:pPr algn="just"/>
            <a:endPar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1ère partie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Définition de la notion d’aménagement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étapes d’une opération d’aménagement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cadre règlementaire d’une opération d’aménagement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opérations publiques ou privées</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Distinction entre action et opération d’aménagement</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Anticiper les évolutions à venir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acteurs de l’aménagement</a:t>
            </a:r>
          </a:p>
          <a:p>
            <a:pPr algn="just"/>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Étude de cas</a:t>
            </a:r>
            <a:r>
              <a:rPr lang="fr-FR" sz="1200" dirty="0">
                <a:effectLst/>
                <a:latin typeface="Calibri" panose="020F0502020204030204" pitchFamily="34" charset="0"/>
                <a:ea typeface="Calibri" panose="020F0502020204030204" pitchFamily="34" charset="0"/>
                <a:cs typeface="Times New Roman" panose="02020603050405020304" pitchFamily="18" charset="0"/>
              </a:rPr>
              <a:t> : les spécificité de la ville de PARIS</a:t>
            </a: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308610" y="3790831"/>
            <a:ext cx="5383530" cy="2585323"/>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Partie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 PLU et Projets d’aménagement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Contenu des PLU</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L’élaboration du PLU</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Le PLU comme outils d’aménagement</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Le recours aux </a:t>
            </a:r>
            <a:r>
              <a:rPr lang="fr-FR" sz="1200" dirty="0">
                <a:latin typeface="Calibri" panose="020F0502020204030204" pitchFamily="34" charset="0"/>
                <a:ea typeface="Calibri" panose="020F0502020204030204" pitchFamily="34" charset="0"/>
                <a:cs typeface="Times New Roman" panose="02020603050405020304" pitchFamily="18" charset="0"/>
              </a:rPr>
              <a:t>OAP pour intégrer une opération d’aménagement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L’évolution ultérieure du PLU</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évolutions règlementaires</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Déclarer un projet d’intérêt général</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 le projet d’aménagement</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Études règlementaires</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Quelles contraintes en termes d’études règlementaires?</a:t>
            </a:r>
          </a:p>
          <a:p>
            <a:endParaRPr lang="fr-FR" dirty="0"/>
          </a:p>
        </p:txBody>
      </p:sp>
      <p:sp>
        <p:nvSpPr>
          <p:cNvPr id="5" name="ZoneTexte 4">
            <a:extLst>
              <a:ext uri="{FF2B5EF4-FFF2-40B4-BE49-F238E27FC236}">
                <a16:creationId xmlns:a16="http://schemas.microsoft.com/office/drawing/2014/main" id="{385CCE17-3AAE-056B-6C4C-520EB1AD2279}"/>
              </a:ext>
            </a:extLst>
          </p:cNvPr>
          <p:cNvSpPr txBox="1"/>
          <p:nvPr/>
        </p:nvSpPr>
        <p:spPr>
          <a:xfrm>
            <a:off x="6416040" y="689372"/>
            <a:ext cx="5383530" cy="3231654"/>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cs typeface="Times New Roman" panose="02020603050405020304" pitchFamily="18" charset="0"/>
              </a:rPr>
              <a:t>3ème Partie :</a:t>
            </a:r>
          </a:p>
          <a:p>
            <a:pPr marL="34290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latin typeface="Calibri" panose="020F0502020204030204" pitchFamily="34" charset="0"/>
                <a:cs typeface="Times New Roman" panose="02020603050405020304" pitchFamily="18" charset="0"/>
              </a:rPr>
              <a:t>Concertation et enquête publique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Concertation facultative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Quelle démarche de concertation?</a:t>
            </a:r>
          </a:p>
          <a:p>
            <a:pPr marL="742950" lvl="1" indent="-285750" algn="just">
              <a:buFont typeface="Courier New" panose="02070309020205020404" pitchFamily="49" charset="0"/>
              <a:buChar char="o"/>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Concertation et enquête publique</a:t>
            </a:r>
          </a:p>
          <a:p>
            <a:pPr marL="742950" lvl="1" indent="-285750" algn="just">
              <a:buFont typeface="Courier New" panose="02070309020205020404" pitchFamily="49" charset="0"/>
              <a:buChar char="o"/>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autorisations d’urbanisme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constructions nouvelles soumises à PC</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Les constructions nouvelles soumises à DP</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constructions nouvelles d</a:t>
            </a:r>
            <a:r>
              <a:rPr lang="fr-FR" sz="1200" dirty="0">
                <a:latin typeface="Calibri" panose="020F0502020204030204" pitchFamily="34" charset="0"/>
                <a:ea typeface="Calibri" panose="020F0502020204030204" pitchFamily="34" charset="0"/>
                <a:cs typeface="Times New Roman" panose="02020603050405020304" pitchFamily="18" charset="0"/>
              </a:rPr>
              <a:t>ispensées de toutes formalités</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Cas particulier</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Synthèse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travaux soumis à </a:t>
            </a:r>
            <a:r>
              <a:rPr lang="fr-FR" sz="1200" dirty="0">
                <a:latin typeface="Calibri" panose="020F0502020204030204" pitchFamily="34" charset="0"/>
                <a:ea typeface="Calibri" panose="020F0502020204030204" pitchFamily="34" charset="0"/>
                <a:cs typeface="Times New Roman" panose="02020603050405020304" pitchFamily="18" charset="0"/>
              </a:rPr>
              <a:t>permis d’aménager</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travaux soumis à déclaration préalable</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Les travaux de démolition</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travaux dispensés de toute formalité</a:t>
            </a:r>
          </a:p>
        </p:txBody>
      </p:sp>
    </p:spTree>
    <p:extLst>
      <p:ext uri="{BB962C8B-B14F-4D97-AF65-F5344CB8AC3E}">
        <p14:creationId xmlns:p14="http://schemas.microsoft.com/office/powerpoint/2010/main" val="2436044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0DA839C-DD3F-641C-3685-3E901AE4D752}"/>
              </a:ext>
            </a:extLst>
          </p:cNvPr>
          <p:cNvSpPr txBox="1"/>
          <p:nvPr/>
        </p:nvSpPr>
        <p:spPr>
          <a:xfrm>
            <a:off x="525780" y="940475"/>
            <a:ext cx="5383530" cy="5355312"/>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4</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Partie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outils d’aménagement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 lotissement</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La ZAC</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La concertation</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consultations</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Le dossier de création de la ZAC</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La décision de création</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La création de la ZAC</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Maîtriser la réalisation de la ZAC + les évolutions en cours d’opérations</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La ZAC: le cahier des charges de cession des terrains (CCCT)</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CCCT</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La ZAC: la prise en charge des équipements publics</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cout des équipement publics</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Mener l’achèvement de la ZAC</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Suppression de la ZAC</a:t>
            </a:r>
          </a:p>
          <a:p>
            <a:pPr marL="895350" lvl="1" indent="-182563" algn="just">
              <a:buFont typeface="Wingdings" pitchFamily="2" charset="2"/>
              <a:buChar char="§"/>
            </a:pPr>
            <a:r>
              <a:rPr lang="fr-FR" sz="1200" dirty="0">
                <a:latin typeface="Calibri" panose="020F0502020204030204" pitchFamily="34" charset="0"/>
                <a:ea typeface="Calibri" panose="020F0502020204030204" pitchFamily="34" charset="0"/>
                <a:cs typeface="Times New Roman" panose="02020603050405020304" pitchFamily="18" charset="0"/>
              </a:rPr>
              <a:t>Le contentieux de la ZAC</a:t>
            </a:r>
          </a:p>
          <a:p>
            <a:pPr marL="895350" lvl="1" indent="-182563" algn="just">
              <a:buFont typeface="Wingdings" pitchFamily="2" charset="2"/>
              <a:buChar char="§"/>
            </a:pPr>
            <a:r>
              <a:rPr lang="fr-FR" sz="1200" dirty="0">
                <a:effectLst/>
                <a:latin typeface="Calibri" panose="020F0502020204030204" pitchFamily="34" charset="0"/>
                <a:ea typeface="Calibri" panose="020F0502020204030204" pitchFamily="34" charset="0"/>
                <a:cs typeface="Times New Roman" panose="02020603050405020304" pitchFamily="18" charset="0"/>
              </a:rPr>
              <a:t>Anticiper le contentieux de la ZAC</a:t>
            </a:r>
          </a:p>
          <a:p>
            <a:pPr marL="342900" lvl="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Permis de construire valant division</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Associations foncière urbaines (AFU)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Les évolutions règlementaires</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Déclarer un projet d’intérêt général</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 le projet d’aménagement</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Études règlementaires</a:t>
            </a:r>
          </a:p>
          <a:p>
            <a:pPr marL="895350" lvl="1" indent="-182563" algn="just">
              <a:buFont typeface="Wingdings" pitchFamily="2" charset="2"/>
              <a:buChar char="§"/>
            </a:pPr>
            <a:r>
              <a:rPr lang="fr-FR" sz="1200" dirty="0">
                <a:latin typeface="Calibri" panose="020F0502020204030204" pitchFamily="34" charset="0"/>
                <a:cs typeface="Times New Roman" panose="02020603050405020304" pitchFamily="18" charset="0"/>
              </a:rPr>
              <a:t>Quelles contraintes en termes d’études règlementaires?</a:t>
            </a:r>
          </a:p>
          <a:p>
            <a:endParaRPr lang="fr-FR" dirty="0"/>
          </a:p>
        </p:txBody>
      </p:sp>
      <p:sp>
        <p:nvSpPr>
          <p:cNvPr id="4" name="ZoneTexte 3">
            <a:extLst>
              <a:ext uri="{FF2B5EF4-FFF2-40B4-BE49-F238E27FC236}">
                <a16:creationId xmlns:a16="http://schemas.microsoft.com/office/drawing/2014/main" id="{F8E2812F-659C-7708-A0E5-127CC5DD7CDE}"/>
              </a:ext>
            </a:extLst>
          </p:cNvPr>
          <p:cNvSpPr txBox="1"/>
          <p:nvPr/>
        </p:nvSpPr>
        <p:spPr>
          <a:xfrm>
            <a:off x="6808470" y="1397675"/>
            <a:ext cx="5383530" cy="1846659"/>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cs typeface="Times New Roman" panose="02020603050405020304" pitchFamily="18" charset="0"/>
              </a:rPr>
              <a:t>5ème Partie :</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 Les montages opérationnels</a:t>
            </a:r>
          </a:p>
          <a:p>
            <a:pPr marL="342900" lvl="0" indent="-342900" algn="just">
              <a:buFont typeface="Symbol" pitchFamily="2" charset="2"/>
              <a:buChar char=""/>
            </a:pPr>
            <a:endParaRPr lang="fr-FR" sz="1200" b="1" dirty="0">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latin typeface="Calibri" panose="020F0502020204030204" pitchFamily="34" charset="0"/>
                <a:cs typeface="Times New Roman" panose="02020603050405020304" pitchFamily="18" charset="0"/>
              </a:rPr>
              <a:t>6</a:t>
            </a:r>
            <a:r>
              <a:rPr lang="fr-FR" sz="1200" b="1" baseline="30000" dirty="0">
                <a:solidFill>
                  <a:srgbClr val="0070C0"/>
                </a:solidFill>
                <a:latin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cs typeface="Times New Roman" panose="02020603050405020304" pitchFamily="18" charset="0"/>
              </a:rPr>
              <a:t>  Partie :</a:t>
            </a:r>
          </a:p>
          <a:p>
            <a:pPr marL="34290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Les modes de financement</a:t>
            </a:r>
          </a:p>
          <a:p>
            <a:pPr marL="342900" lvl="0" indent="-342900" algn="just">
              <a:buFont typeface="Symbol" pitchFamily="2" charset="2"/>
              <a:buChar char=""/>
            </a:pP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latin typeface="Calibri" panose="020F0502020204030204" pitchFamily="34" charset="0"/>
                <a:cs typeface="Times New Roman" panose="02020603050405020304" pitchFamily="18" charset="0"/>
              </a:rPr>
              <a:t>7</a:t>
            </a:r>
            <a:r>
              <a:rPr lang="fr-FR" sz="1200" b="1" baseline="30000" dirty="0">
                <a:solidFill>
                  <a:srgbClr val="0070C0"/>
                </a:solidFill>
                <a:latin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cs typeface="Times New Roman" panose="02020603050405020304" pitchFamily="18" charset="0"/>
              </a:rPr>
              <a:t> Partie :</a:t>
            </a:r>
          </a:p>
          <a:p>
            <a:pPr marL="34290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Focus: Paris et la révision du PLU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5" name="ZoneTexte 4">
            <a:extLst>
              <a:ext uri="{FF2B5EF4-FFF2-40B4-BE49-F238E27FC236}">
                <a16:creationId xmlns:a16="http://schemas.microsoft.com/office/drawing/2014/main" id="{0A3A2F4D-D744-9368-75AA-A494068CF4E2}"/>
              </a:ext>
            </a:extLst>
          </p:cNvPr>
          <p:cNvSpPr txBox="1"/>
          <p:nvPr/>
        </p:nvSpPr>
        <p:spPr>
          <a:xfrm>
            <a:off x="525780" y="331470"/>
            <a:ext cx="914400" cy="369332"/>
          </a:xfrm>
          <a:prstGeom prst="rect">
            <a:avLst/>
          </a:prstGeom>
          <a:noFill/>
        </p:spPr>
        <p:txBody>
          <a:bodyPr wrap="square" rtlCol="0">
            <a:spAutoFit/>
          </a:bodyPr>
          <a:lstStyle/>
          <a:p>
            <a:r>
              <a:rPr lang="fr-FR" dirty="0"/>
              <a:t>Jour 2</a:t>
            </a:r>
          </a:p>
        </p:txBody>
      </p:sp>
    </p:spTree>
    <p:extLst>
      <p:ext uri="{BB962C8B-B14F-4D97-AF65-F5344CB8AC3E}">
        <p14:creationId xmlns:p14="http://schemas.microsoft.com/office/powerpoint/2010/main" val="3626689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2F97C-6769-CD8C-1B9E-66D14C569F1D}"/>
              </a:ext>
            </a:extLst>
          </p:cNvPr>
          <p:cNvSpPr>
            <a:spLocks noGrp="1"/>
          </p:cNvSpPr>
          <p:nvPr>
            <p:ph type="title"/>
          </p:nvPr>
        </p:nvSpPr>
        <p:spPr>
          <a:xfrm>
            <a:off x="852329" y="345817"/>
            <a:ext cx="10487342" cy="788670"/>
          </a:xfrm>
        </p:spPr>
        <p:txBody>
          <a:bodyPr>
            <a:normAutofit/>
          </a:bodyPr>
          <a:lstStyle/>
          <a:p>
            <a:pPr algn="ctr"/>
            <a:r>
              <a:rPr lang="fr-FR" u="sng" dirty="0">
                <a:solidFill>
                  <a:schemeClr val="accent1">
                    <a:lumMod val="50000"/>
                  </a:schemeClr>
                </a:solidFill>
                <a:latin typeface="Trebuchet MS" panose="020B0703020202090204" pitchFamily="34" charset="0"/>
              </a:rPr>
              <a:t>Le cadre règlementaire des énergies renouvelables</a:t>
            </a:r>
          </a:p>
        </p:txBody>
      </p:sp>
      <p:sp>
        <p:nvSpPr>
          <p:cNvPr id="4" name="Espace réservé du texte 3">
            <a:extLst>
              <a:ext uri="{FF2B5EF4-FFF2-40B4-BE49-F238E27FC236}">
                <a16:creationId xmlns:a16="http://schemas.microsoft.com/office/drawing/2014/main" id="{ACA67DA0-8CE8-9466-0E9D-C6C385E1CCC8}"/>
              </a:ext>
            </a:extLst>
          </p:cNvPr>
          <p:cNvSpPr>
            <a:spLocks noGrp="1"/>
          </p:cNvSpPr>
          <p:nvPr>
            <p:ph type="body" sz="half" idx="2"/>
          </p:nvPr>
        </p:nvSpPr>
        <p:spPr>
          <a:xfrm>
            <a:off x="965518" y="1680210"/>
            <a:ext cx="3932237" cy="2446020"/>
          </a:xfrm>
        </p:spPr>
        <p:txBody>
          <a:bodyPr>
            <a:normAutofit fontScale="40000" lnSpcReduction="20000"/>
          </a:bodyPr>
          <a:lstStyle/>
          <a:p>
            <a:r>
              <a:rPr lang="fr-FR" sz="4300" b="1" i="1" dirty="0">
                <a:solidFill>
                  <a:schemeClr val="accent1">
                    <a:lumMod val="50000"/>
                  </a:schemeClr>
                </a:solidFill>
                <a:cs typeface="Times New Roman" panose="02020603050405020304" pitchFamily="18" charset="0"/>
              </a:rPr>
              <a:t>Objectifs: </a:t>
            </a:r>
          </a:p>
          <a:p>
            <a:pPr indent="-285750">
              <a:lnSpc>
                <a:spcPct val="100000"/>
              </a:lnSpc>
              <a:buFont typeface="Arial" panose="020B0604020202020204" pitchFamily="34" charset="0"/>
              <a:buChar char="•"/>
            </a:pPr>
            <a:r>
              <a:rPr lang="fr-FR" sz="3500" b="1" i="1" dirty="0">
                <a:solidFill>
                  <a:srgbClr val="5D96D4"/>
                </a:solidFill>
                <a:cs typeface="Times New Roman" panose="02020603050405020304" pitchFamily="18" charset="0"/>
              </a:rPr>
              <a:t>Maîtriser le cadre réglementaire des filières renouvelables  (en particulier de production électrique, dont le photovoltaïque)</a:t>
            </a:r>
          </a:p>
          <a:p>
            <a:pPr indent="-285750">
              <a:lnSpc>
                <a:spcPct val="100000"/>
              </a:lnSpc>
              <a:buFont typeface="Arial" panose="020B0604020202020204" pitchFamily="34" charset="0"/>
              <a:buChar char="•"/>
            </a:pPr>
            <a:r>
              <a:rPr lang="fr-FR" sz="3500" b="1" i="1" dirty="0">
                <a:solidFill>
                  <a:srgbClr val="5D96D4"/>
                </a:solidFill>
                <a:cs typeface="Times New Roman" panose="02020603050405020304" pitchFamily="18" charset="0"/>
              </a:rPr>
              <a:t>Appliquer les différentes étapes de développement d’un projet et les délais administratifs</a:t>
            </a:r>
          </a:p>
          <a:p>
            <a:pPr indent="-285750">
              <a:lnSpc>
                <a:spcPct val="100000"/>
              </a:lnSpc>
              <a:buFont typeface="Arial" panose="020B0604020202020204" pitchFamily="34" charset="0"/>
              <a:buChar char="•"/>
            </a:pPr>
            <a:r>
              <a:rPr lang="fr-FR" sz="3500" b="1" i="1" dirty="0">
                <a:solidFill>
                  <a:srgbClr val="5D96D4"/>
                </a:solidFill>
                <a:cs typeface="Times New Roman" panose="02020603050405020304" pitchFamily="18" charset="0"/>
              </a:rPr>
              <a:t>Développer les bonnes pratiques afin de prévenir les risques juridiques</a:t>
            </a:r>
          </a:p>
        </p:txBody>
      </p:sp>
      <p:sp>
        <p:nvSpPr>
          <p:cNvPr id="5" name="ZoneTexte 4">
            <a:extLst>
              <a:ext uri="{FF2B5EF4-FFF2-40B4-BE49-F238E27FC236}">
                <a16:creationId xmlns:a16="http://schemas.microsoft.com/office/drawing/2014/main" id="{B17AEC57-8101-3B92-6A92-22923FD09C2B}"/>
              </a:ext>
            </a:extLst>
          </p:cNvPr>
          <p:cNvSpPr txBox="1"/>
          <p:nvPr/>
        </p:nvSpPr>
        <p:spPr>
          <a:xfrm>
            <a:off x="5442902" y="1680210"/>
            <a:ext cx="2834640" cy="1272271"/>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Qui est concerné:</a:t>
            </a: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Responsables énergie, responsables de projets et chargés de missions énergies renouvelables</a:t>
            </a:r>
          </a:p>
        </p:txBody>
      </p:sp>
      <p:sp>
        <p:nvSpPr>
          <p:cNvPr id="6" name="ZoneTexte 5">
            <a:extLst>
              <a:ext uri="{FF2B5EF4-FFF2-40B4-BE49-F238E27FC236}">
                <a16:creationId xmlns:a16="http://schemas.microsoft.com/office/drawing/2014/main" id="{62433FCB-49BE-1B95-E494-6D02FA9C40AF}"/>
              </a:ext>
            </a:extLst>
          </p:cNvPr>
          <p:cNvSpPr txBox="1"/>
          <p:nvPr/>
        </p:nvSpPr>
        <p:spPr>
          <a:xfrm>
            <a:off x="8822689" y="1637407"/>
            <a:ext cx="3133091" cy="1609800"/>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chemeClr val="accent1">
                    <a:lumMod val="50000"/>
                  </a:schemeClr>
                </a:solidFill>
                <a:cs typeface="Times New Roman" panose="02020603050405020304" pitchFamily="18" charset="0"/>
              </a:rPr>
              <a:t>Prérequis: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Connaître les enjeux du montage de projets de production d’énergie renouvelable</a:t>
            </a:r>
          </a:p>
        </p:txBody>
      </p:sp>
      <p:sp>
        <p:nvSpPr>
          <p:cNvPr id="7" name="ZoneTexte 6">
            <a:extLst>
              <a:ext uri="{FF2B5EF4-FFF2-40B4-BE49-F238E27FC236}">
                <a16:creationId xmlns:a16="http://schemas.microsoft.com/office/drawing/2014/main" id="{E951806F-67A9-11CE-3598-5E02E8E84653}"/>
              </a:ext>
            </a:extLst>
          </p:cNvPr>
          <p:cNvSpPr txBox="1"/>
          <p:nvPr/>
        </p:nvSpPr>
        <p:spPr>
          <a:xfrm>
            <a:off x="1234440" y="4343400"/>
            <a:ext cx="3663315" cy="1253677"/>
          </a:xfrm>
          <a:prstGeom prst="rect">
            <a:avLst/>
          </a:prstGeom>
          <a:noFill/>
        </p:spPr>
        <p:txBody>
          <a:bodyPr wrap="square" rtlCol="0">
            <a:spAutoFit/>
          </a:bodyPr>
          <a:lstStyle/>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Durée: 2 jours</a:t>
            </a:r>
          </a:p>
          <a:p>
            <a:pPr>
              <a:lnSpc>
                <a:spcPct val="80000"/>
              </a:lnSpc>
              <a:spcBef>
                <a:spcPts val="1000"/>
              </a:spcBef>
              <a:buFont typeface="Arial" panose="020B0604020202020204" pitchFamily="34" charset="0"/>
            </a:pPr>
            <a:endParaRPr lang="fr-FR" sz="1700" b="1" i="1" dirty="0">
              <a:solidFill>
                <a:srgbClr val="5D96D4"/>
              </a:solidFill>
              <a:cs typeface="Times New Roman" panose="02020603050405020304" pitchFamily="18" charset="0"/>
            </a:endParaRPr>
          </a:p>
          <a:p>
            <a:pPr>
              <a:lnSpc>
                <a:spcPct val="80000"/>
              </a:lnSpc>
              <a:spcBef>
                <a:spcPts val="1000"/>
              </a:spcBef>
              <a:buFont typeface="Arial" panose="020B0604020202020204" pitchFamily="34" charset="0"/>
            </a:pPr>
            <a:r>
              <a:rPr lang="fr-FR" sz="1700" b="1" i="1" dirty="0">
                <a:solidFill>
                  <a:srgbClr val="5D96D4"/>
                </a:solidFill>
                <a:cs typeface="Times New Roman" panose="02020603050405020304" pitchFamily="18" charset="0"/>
              </a:rPr>
              <a:t>Tarif: 650€ / jour/ personne</a:t>
            </a:r>
          </a:p>
          <a:p>
            <a:endParaRPr lang="fr-FR" dirty="0"/>
          </a:p>
        </p:txBody>
      </p:sp>
    </p:spTree>
    <p:extLst>
      <p:ext uri="{BB962C8B-B14F-4D97-AF65-F5344CB8AC3E}">
        <p14:creationId xmlns:p14="http://schemas.microsoft.com/office/powerpoint/2010/main" val="853098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1</a:t>
            </a:r>
          </a:p>
        </p:txBody>
      </p:sp>
      <p:sp>
        <p:nvSpPr>
          <p:cNvPr id="3" name="ZoneTexte 2">
            <a:extLst>
              <a:ext uri="{FF2B5EF4-FFF2-40B4-BE49-F238E27FC236}">
                <a16:creationId xmlns:a16="http://schemas.microsoft.com/office/drawing/2014/main" id="{7B55F803-1A6C-DB8E-053F-896E70C203C0}"/>
              </a:ext>
            </a:extLst>
          </p:cNvPr>
          <p:cNvSpPr txBox="1"/>
          <p:nvPr/>
        </p:nvSpPr>
        <p:spPr>
          <a:xfrm>
            <a:off x="392430" y="516136"/>
            <a:ext cx="5394960" cy="2400657"/>
          </a:xfrm>
          <a:prstGeom prst="rect">
            <a:avLst/>
          </a:prstGeom>
          <a:noFill/>
        </p:spPr>
        <p:txBody>
          <a:bodyPr wrap="square" rtlCol="0">
            <a:spAutoFit/>
          </a:bodyPr>
          <a:lstStyle/>
          <a:p>
            <a:pPr algn="just"/>
            <a:endPar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1ère partie : Le cadre règlementaire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Les principales sources actuelles</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Des objectifs ambitieux</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Objectif communautaire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Objectifs transposés en droit français </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Objectifs de la programmation pluriannuelle de l’énergie pour la période 2018 -2023</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Objectifs de la programmation pluriannuelle de l’énergie pour la période 2019 -2028</a:t>
            </a: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276860" y="2616739"/>
            <a:ext cx="5383530" cy="1938992"/>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Partie : Planification d’un projet </a:t>
            </a:r>
            <a:r>
              <a:rPr lang="fr-FR" sz="12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 l’implantation</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planification dédiée au </a:t>
            </a:r>
            <a:r>
              <a:rPr lang="fr-FR" sz="1200" dirty="0" err="1">
                <a:latin typeface="Calibri" panose="020F0502020204030204" pitchFamily="34" charset="0"/>
                <a:cs typeface="Times New Roman" panose="02020603050405020304" pitchFamily="18" charset="0"/>
              </a:rPr>
              <a:t>EnR</a:t>
            </a:r>
            <a:endParaRPr lang="fr-FR" sz="1200" dirty="0">
              <a:latin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Prise en compte des contraintes urbanistiques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S’assurer de la maîtrise foncière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Occupation de propriété privée (ou du domaine privé de personnes publiques)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Occupation du domaine public</a:t>
            </a:r>
          </a:p>
          <a:p>
            <a:pPr marL="742950" lvl="1" indent="-285750" algn="just">
              <a:buFont typeface="Courier New" panose="02070309020205020404" pitchFamily="49" charset="0"/>
              <a:buChar char="o"/>
            </a:pPr>
            <a:endParaRPr lang="fr-FR" sz="1200" dirty="0">
              <a:latin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Cas pratique</a:t>
            </a:r>
          </a:p>
        </p:txBody>
      </p:sp>
      <p:sp>
        <p:nvSpPr>
          <p:cNvPr id="5" name="ZoneTexte 4">
            <a:extLst>
              <a:ext uri="{FF2B5EF4-FFF2-40B4-BE49-F238E27FC236}">
                <a16:creationId xmlns:a16="http://schemas.microsoft.com/office/drawing/2014/main" id="{385CCE17-3AAE-056B-6C4C-520EB1AD2279}"/>
              </a:ext>
            </a:extLst>
          </p:cNvPr>
          <p:cNvSpPr txBox="1"/>
          <p:nvPr/>
        </p:nvSpPr>
        <p:spPr>
          <a:xfrm>
            <a:off x="450215" y="4750532"/>
            <a:ext cx="5383530" cy="1754326"/>
          </a:xfrm>
          <a:prstGeom prst="rect">
            <a:avLst/>
          </a:prstGeom>
          <a:noFill/>
        </p:spPr>
        <p:txBody>
          <a:bodyPr wrap="square" rtlCol="0">
            <a:spAutoFit/>
          </a:bodyPr>
          <a:lstStyle/>
          <a:p>
            <a:pPr algn="just"/>
            <a:r>
              <a:rPr lang="fr-FR" sz="1200" b="1" dirty="0">
                <a:solidFill>
                  <a:srgbClr val="0070C0"/>
                </a:solidFill>
                <a:latin typeface="Calibri" panose="020F0502020204030204" pitchFamily="34" charset="0"/>
                <a:cs typeface="Times New Roman" panose="02020603050405020304" pitchFamily="18" charset="0"/>
              </a:rPr>
              <a:t>3ème Partie : les autorisations préalables à un projet </a:t>
            </a:r>
            <a:r>
              <a:rPr lang="fr-FR" sz="1200" b="1" dirty="0" err="1">
                <a:solidFill>
                  <a:srgbClr val="0070C0"/>
                </a:solidFill>
                <a:latin typeface="Calibri" panose="020F0502020204030204" pitchFamily="34" charset="0"/>
                <a:cs typeface="Times New Roman" panose="02020603050405020304" pitchFamily="18" charset="0"/>
              </a:rPr>
              <a:t>EnR</a:t>
            </a:r>
            <a:endParaRPr lang="fr-FR" sz="1200" b="1" dirty="0">
              <a:solidFill>
                <a:srgbClr val="0070C0"/>
              </a:solidFill>
              <a:latin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latin typeface="Calibri" panose="020F0502020204030204" pitchFamily="34" charset="0"/>
                <a:cs typeface="Times New Roman" panose="02020603050405020304" pitchFamily="18" charset="0"/>
              </a:rPr>
              <a:t>les autorisations requises par filières</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Évolution vers l’autorisation environnementale</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L’autorisation environnementale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Champ d’application</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Contenu et dépôt du dossier AE</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Instruction</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Décision</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Contentieux</a:t>
            </a:r>
          </a:p>
        </p:txBody>
      </p:sp>
      <p:sp>
        <p:nvSpPr>
          <p:cNvPr id="6" name="ZoneTexte 5">
            <a:extLst>
              <a:ext uri="{FF2B5EF4-FFF2-40B4-BE49-F238E27FC236}">
                <a16:creationId xmlns:a16="http://schemas.microsoft.com/office/drawing/2014/main" id="{5CE18526-3E5C-94F5-B20B-6C356933AE8E}"/>
              </a:ext>
            </a:extLst>
          </p:cNvPr>
          <p:cNvSpPr txBox="1"/>
          <p:nvPr/>
        </p:nvSpPr>
        <p:spPr>
          <a:xfrm>
            <a:off x="6658612" y="2986071"/>
            <a:ext cx="5394960" cy="1569660"/>
          </a:xfrm>
          <a:prstGeom prst="rect">
            <a:avLst/>
          </a:prstGeom>
          <a:noFill/>
        </p:spPr>
        <p:txBody>
          <a:bodyPr wrap="square" rtlCol="0">
            <a:spAutoFit/>
          </a:bodyPr>
          <a:lstStyle/>
          <a:p>
            <a:pPr algn="just"/>
            <a:endPar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4ème partie : les formalités du droit de l’environnement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L’étude d’impact</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L’enquête publique</a:t>
            </a:r>
          </a:p>
          <a:p>
            <a:pPr marL="342900" indent="-342900" algn="just">
              <a:buFont typeface="Symbol" pitchFamily="2" charset="2"/>
              <a:buChar char=""/>
            </a:pPr>
            <a:endParaRPr lang="fr-FR" sz="1200" b="1" dirty="0">
              <a:latin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Cas pratique</a:t>
            </a:r>
          </a:p>
          <a:p>
            <a:pPr marL="742950" lvl="1" indent="-285750" algn="just">
              <a:buFont typeface="Courier New" panose="02070309020205020404" pitchFamily="49" charset="0"/>
              <a:buChar char="o"/>
            </a:pPr>
            <a:endParaRPr lang="fr-FR" sz="1200" dirty="0">
              <a:latin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7FB04E0A-373E-10A8-C188-AD133FD5D2B8}"/>
              </a:ext>
            </a:extLst>
          </p:cNvPr>
          <p:cNvSpPr txBox="1"/>
          <p:nvPr/>
        </p:nvSpPr>
        <p:spPr>
          <a:xfrm>
            <a:off x="6531612" y="5183476"/>
            <a:ext cx="5394960" cy="1200329"/>
          </a:xfrm>
          <a:prstGeom prst="rect">
            <a:avLst/>
          </a:prstGeom>
          <a:noFill/>
        </p:spPr>
        <p:txBody>
          <a:bodyPr wrap="square" rtlCol="0">
            <a:spAutoFit/>
          </a:bodyPr>
          <a:lstStyle/>
          <a:p>
            <a:pPr algn="just"/>
            <a:endPar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5</a:t>
            </a:r>
            <a:r>
              <a:rPr lang="fr-FR" sz="1200" b="1" baseline="30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partie : Le contentieux des autorisations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 contentieux de l’autorisation environnementale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Contentieux spéciaux</a:t>
            </a:r>
            <a:endParaRPr lang="fr-FR" sz="1200" dirty="0">
              <a:latin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 contentieux du permis de construire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 contentieux judiciaire</a:t>
            </a:r>
          </a:p>
        </p:txBody>
      </p:sp>
      <p:sp>
        <p:nvSpPr>
          <p:cNvPr id="8" name="ZoneTexte 7">
            <a:extLst>
              <a:ext uri="{FF2B5EF4-FFF2-40B4-BE49-F238E27FC236}">
                <a16:creationId xmlns:a16="http://schemas.microsoft.com/office/drawing/2014/main" id="{FC5C0118-E681-BECC-D1E4-CBAA0366A153}"/>
              </a:ext>
            </a:extLst>
          </p:cNvPr>
          <p:cNvSpPr txBox="1"/>
          <p:nvPr/>
        </p:nvSpPr>
        <p:spPr>
          <a:xfrm>
            <a:off x="6658612" y="917873"/>
            <a:ext cx="3594510" cy="1754326"/>
          </a:xfrm>
          <a:prstGeom prst="rect">
            <a:avLst/>
          </a:prstGeom>
          <a:noFill/>
        </p:spPr>
        <p:txBody>
          <a:bodyPr wrap="none" rtlCol="0">
            <a:spAutoFit/>
          </a:bodyPr>
          <a:lstStyle/>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L’autorisation de défrichement</a:t>
            </a:r>
          </a:p>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Autorisation/Déclaration « Loi sur l’eau » (IOTA)</a:t>
            </a:r>
          </a:p>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Autorisation « dérogation espèces protégées »</a:t>
            </a:r>
          </a:p>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permis de construire</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Composition du dossier de demande</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Instruction</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Permis de construire modificatif</a:t>
            </a:r>
          </a:p>
          <a:p>
            <a:pPr marL="742950" lvl="1" indent="-285750" algn="just">
              <a:buFont typeface="Courier New" panose="02070309020205020404" pitchFamily="49" charset="0"/>
              <a:buChar char="o"/>
            </a:pPr>
            <a:r>
              <a:rPr lang="fr-FR" sz="1200" dirty="0">
                <a:effectLst/>
                <a:latin typeface="Calibri" panose="020F0502020204030204" pitchFamily="34" charset="0"/>
                <a:ea typeface="Calibri" panose="020F0502020204030204" pitchFamily="34" charset="0"/>
                <a:cs typeface="Times New Roman" panose="02020603050405020304" pitchFamily="18" charset="0"/>
              </a:rPr>
              <a:t>La déclaration préalable</a:t>
            </a:r>
          </a:p>
          <a:p>
            <a:pPr marL="742950" lvl="1" indent="-285750" algn="just">
              <a:buFont typeface="Courier New" panose="02070309020205020404" pitchFamily="49" charset="0"/>
              <a:buChar char="o"/>
            </a:pPr>
            <a:r>
              <a:rPr lang="fr-FR" sz="1200" dirty="0">
                <a:latin typeface="Calibri" panose="020F0502020204030204" pitchFamily="34" charset="0"/>
                <a:ea typeface="Calibri" panose="020F0502020204030204" pitchFamily="34" charset="0"/>
                <a:cs typeface="Times New Roman" panose="02020603050405020304" pitchFamily="18" charset="0"/>
              </a:rPr>
              <a:t>L’articulation des procédures</a:t>
            </a:r>
            <a:endParaRPr lang="fr-FR" sz="1200" dirty="0"/>
          </a:p>
        </p:txBody>
      </p:sp>
    </p:spTree>
    <p:extLst>
      <p:ext uri="{BB962C8B-B14F-4D97-AF65-F5344CB8AC3E}">
        <p14:creationId xmlns:p14="http://schemas.microsoft.com/office/powerpoint/2010/main" val="1290460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5F93DD2-ABBB-6AEC-E450-DDEFAAC48562}"/>
              </a:ext>
            </a:extLst>
          </p:cNvPr>
          <p:cNvSpPr txBox="1"/>
          <p:nvPr/>
        </p:nvSpPr>
        <p:spPr>
          <a:xfrm>
            <a:off x="525780" y="331470"/>
            <a:ext cx="914400" cy="369332"/>
          </a:xfrm>
          <a:prstGeom prst="rect">
            <a:avLst/>
          </a:prstGeom>
          <a:noFill/>
        </p:spPr>
        <p:txBody>
          <a:bodyPr wrap="square" rtlCol="0">
            <a:spAutoFit/>
          </a:bodyPr>
          <a:lstStyle/>
          <a:p>
            <a:r>
              <a:rPr lang="fr-FR" dirty="0"/>
              <a:t>Jour 2</a:t>
            </a:r>
          </a:p>
        </p:txBody>
      </p:sp>
      <p:sp>
        <p:nvSpPr>
          <p:cNvPr id="3" name="ZoneTexte 2">
            <a:extLst>
              <a:ext uri="{FF2B5EF4-FFF2-40B4-BE49-F238E27FC236}">
                <a16:creationId xmlns:a16="http://schemas.microsoft.com/office/drawing/2014/main" id="{7B55F803-1A6C-DB8E-053F-896E70C203C0}"/>
              </a:ext>
            </a:extLst>
          </p:cNvPr>
          <p:cNvSpPr txBox="1"/>
          <p:nvPr/>
        </p:nvSpPr>
        <p:spPr>
          <a:xfrm>
            <a:off x="525780" y="1077857"/>
            <a:ext cx="5394960" cy="1477328"/>
          </a:xfrm>
          <a:prstGeom prst="rect">
            <a:avLst/>
          </a:prstGeom>
          <a:noFill/>
        </p:spPr>
        <p:txBody>
          <a:bodyPr wrap="square" rtlCol="0">
            <a:spAutoFit/>
          </a:bodyPr>
          <a:lstStyle/>
          <a:p>
            <a:pPr algn="just"/>
            <a:endPar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1ère partie : L’autorisation d’exploiter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Les installations réputées autorisée</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Les installations soumises à autorisation</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Contentieux sur l’autorisation</a:t>
            </a:r>
          </a:p>
          <a:p>
            <a:endParaRPr lang="fr-FR" dirty="0"/>
          </a:p>
        </p:txBody>
      </p:sp>
      <p:sp>
        <p:nvSpPr>
          <p:cNvPr id="4" name="ZoneTexte 3">
            <a:extLst>
              <a:ext uri="{FF2B5EF4-FFF2-40B4-BE49-F238E27FC236}">
                <a16:creationId xmlns:a16="http://schemas.microsoft.com/office/drawing/2014/main" id="{FD6D32FD-DF93-C387-B669-67AD5F7C11FD}"/>
              </a:ext>
            </a:extLst>
          </p:cNvPr>
          <p:cNvSpPr txBox="1"/>
          <p:nvPr/>
        </p:nvSpPr>
        <p:spPr>
          <a:xfrm>
            <a:off x="525780" y="2848595"/>
            <a:ext cx="5383530" cy="3600986"/>
          </a:xfrm>
          <a:prstGeom prst="rect">
            <a:avLst/>
          </a:prstGeom>
          <a:noFill/>
        </p:spPr>
        <p:txBody>
          <a:bodyPr wrap="square" rtlCol="0">
            <a:spAutoFit/>
          </a:bodyPr>
          <a:lstStyle/>
          <a:p>
            <a:pPr algn="just"/>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a:t>
            </a:r>
            <a:r>
              <a:rPr lang="fr-FR" sz="1200" b="1" baseline="30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Partie : le raccordement au réseau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 le choix du raccordement électrique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L’impact du S3REnR</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Les référentiels de procédure</a:t>
            </a:r>
          </a:p>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 le procédure de raccordement</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demande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Les délais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Droit du producteur</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Facturation du raccordement</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Travaux de raccordement</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Corpus contractuel du raccordement</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L’approbation du projet d’ouvrage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 </a:t>
            </a:r>
            <a:r>
              <a:rPr lang="fr-FR" sz="1200" dirty="0" err="1">
                <a:latin typeface="Calibri" panose="020F0502020204030204" pitchFamily="34" charset="0"/>
                <a:cs typeface="Times New Roman" panose="02020603050405020304" pitchFamily="18" charset="0"/>
              </a:rPr>
              <a:t>consuel</a:t>
            </a:r>
            <a:endParaRPr lang="fr-FR" sz="1200" dirty="0">
              <a:latin typeface="Calibri" panose="020F0502020204030204" pitchFamily="34" charset="0"/>
              <a:cs typeface="Times New Roman" panose="02020603050405020304" pitchFamily="18" charset="0"/>
            </a:endParaRPr>
          </a:p>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contentieux du raccordement</a:t>
            </a:r>
          </a:p>
          <a:p>
            <a:pPr marL="342900" lvl="1" indent="-342900" algn="just">
              <a:buFont typeface="Symbol" pitchFamily="2" charset="2"/>
              <a:buChar char=""/>
            </a:pPr>
            <a:endParaRPr lang="fr-FR" sz="1200" b="1" dirty="0">
              <a:latin typeface="Calibri" panose="020F0502020204030204" pitchFamily="34" charset="0"/>
              <a:cs typeface="Times New Roman" panose="02020603050405020304" pitchFamily="18" charset="0"/>
            </a:endParaRPr>
          </a:p>
          <a:p>
            <a:pPr marL="342900" lvl="1" indent="-342900" algn="just">
              <a:buFont typeface="Symbol" pitchFamily="2" charset="2"/>
              <a:buChar char=""/>
            </a:pPr>
            <a:r>
              <a:rPr lang="fr-FR" sz="1200" b="1" dirty="0">
                <a:latin typeface="Calibri" panose="020F0502020204030204" pitchFamily="34" charset="0"/>
                <a:cs typeface="Times New Roman" panose="02020603050405020304" pitchFamily="18" charset="0"/>
              </a:rPr>
              <a:t>Cas pratique</a:t>
            </a:r>
          </a:p>
          <a:p>
            <a:pPr marL="742950" lvl="1" indent="-285750" algn="just">
              <a:buFont typeface="Courier New" panose="02070309020205020404" pitchFamily="49" charset="0"/>
              <a:buChar char="o"/>
            </a:pPr>
            <a:endParaRPr lang="fr-FR" sz="1200" dirty="0">
              <a:latin typeface="Calibri" panose="020F0502020204030204" pitchFamily="34" charset="0"/>
              <a:cs typeface="Times New Roman" panose="02020603050405020304" pitchFamily="18" charset="0"/>
            </a:endParaRPr>
          </a:p>
          <a:p>
            <a:pPr marL="342900" indent="-342900" algn="just">
              <a:buFont typeface="Symbol" pitchFamily="2" charset="2"/>
              <a:buChar char=""/>
            </a:pPr>
            <a:endParaRPr lang="fr-FR" sz="1200" b="1" dirty="0">
              <a:latin typeface="Calibri" panose="020F0502020204030204" pitchFamily="34" charset="0"/>
              <a:cs typeface="Times New Roman" panose="02020603050405020304" pitchFamily="18" charset="0"/>
            </a:endParaRPr>
          </a:p>
          <a:p>
            <a:pPr marL="342900" indent="-342900" algn="just">
              <a:buFont typeface="Symbol" pitchFamily="2" charset="2"/>
              <a:buChar char=""/>
            </a:pPr>
            <a:endParaRPr lang="fr-FR" sz="1200" b="1" dirty="0">
              <a:latin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385CCE17-3AAE-056B-6C4C-520EB1AD2279}"/>
              </a:ext>
            </a:extLst>
          </p:cNvPr>
          <p:cNvSpPr txBox="1"/>
          <p:nvPr/>
        </p:nvSpPr>
        <p:spPr>
          <a:xfrm>
            <a:off x="6664327" y="1077857"/>
            <a:ext cx="5383530" cy="2693045"/>
          </a:xfrm>
          <a:prstGeom prst="rect">
            <a:avLst/>
          </a:prstGeom>
          <a:noFill/>
        </p:spPr>
        <p:txBody>
          <a:bodyPr wrap="square" rtlCol="0">
            <a:spAutoFit/>
          </a:bodyPr>
          <a:lstStyle/>
          <a:p>
            <a:pPr algn="just" rtl="0" fontAlgn="base">
              <a:spcBef>
                <a:spcPts val="600"/>
              </a:spcBef>
              <a:spcAft>
                <a:spcPts val="0"/>
              </a:spcAft>
            </a:pPr>
            <a:r>
              <a:rPr lang="fr-FR" sz="1200" b="1" dirty="0">
                <a:solidFill>
                  <a:srgbClr val="0070C0"/>
                </a:solidFill>
                <a:latin typeface="Calibri" panose="020F0502020204030204" pitchFamily="34" charset="0"/>
                <a:cs typeface="Times New Roman" panose="02020603050405020304" pitchFamily="18" charset="0"/>
              </a:rPr>
              <a:t>3ème Partie :L’achat d’électricité – Les mécanismes de soutien</a:t>
            </a:r>
          </a:p>
          <a:p>
            <a:pPr marL="342900" indent="-342900" algn="just" fontAlgn="base">
              <a:spcBef>
                <a:spcPts val="600"/>
              </a:spcBef>
              <a:buFont typeface="Symbol" pitchFamily="2" charset="2"/>
              <a:buChar char=""/>
            </a:pPr>
            <a:r>
              <a:rPr lang="fr-FR" sz="1200" b="1" dirty="0">
                <a:latin typeface="Calibri" panose="020F0502020204030204" pitchFamily="34" charset="0"/>
                <a:cs typeface="Times New Roman" panose="02020603050405020304" pitchFamily="18" charset="0"/>
              </a:rPr>
              <a:t>Guichet ouvert / Appels d’offres</a:t>
            </a:r>
            <a:endParaRPr lang="fr-FR" sz="1200" b="1" dirty="0">
              <a:solidFill>
                <a:srgbClr val="0070C0"/>
              </a:solidFill>
              <a:latin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Guichet ouvert : mise en concurrence</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Guichet ouvert par filières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Les appels d’offres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 dialogue concurrentiel</a:t>
            </a:r>
          </a:p>
          <a:p>
            <a:pPr marL="342900" indent="-342900" algn="just" fontAlgn="base">
              <a:spcBef>
                <a:spcPts val="600"/>
              </a:spcBef>
              <a:spcAft>
                <a:spcPts val="0"/>
              </a:spcAft>
              <a:buFont typeface="Symbol" pitchFamily="2" charset="2"/>
              <a:buChar char=""/>
            </a:pPr>
            <a:r>
              <a:rPr lang="fr-FR" sz="1200" b="1" dirty="0">
                <a:latin typeface="Calibri" panose="020F0502020204030204" pitchFamily="34" charset="0"/>
                <a:cs typeface="Times New Roman" panose="02020603050405020304" pitchFamily="18" charset="0"/>
              </a:rPr>
              <a:t>Dispositions communes / L’obligation d’achat / Le complément de rémunération</a:t>
            </a:r>
          </a:p>
          <a:p>
            <a:pPr marL="742950" lvl="1" indent="-285750" algn="just" fontAlgn="base">
              <a:spcBef>
                <a:spcPts val="600"/>
              </a:spcBef>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Dispositions communes Obligation d’achat / complément de rémunération</a:t>
            </a:r>
          </a:p>
          <a:p>
            <a:pPr marL="342900" indent="-342900" algn="just" fontAlgn="base">
              <a:spcBef>
                <a:spcPts val="600"/>
              </a:spcBef>
              <a:buFont typeface="Symbol" pitchFamily="2" charset="2"/>
              <a:buChar char=""/>
            </a:pPr>
            <a:r>
              <a:rPr lang="fr-FR" sz="1200" b="1" dirty="0">
                <a:latin typeface="Calibri" panose="020F0502020204030204" pitchFamily="34" charset="0"/>
                <a:cs typeface="Times New Roman" panose="02020603050405020304" pitchFamily="18" charset="0"/>
              </a:rPr>
              <a:t>Particularités de l’obligation d’achat</a:t>
            </a:r>
          </a:p>
          <a:p>
            <a:pPr marL="342900" indent="-342900" algn="just" fontAlgn="base">
              <a:spcBef>
                <a:spcPts val="600"/>
              </a:spcBef>
              <a:buFont typeface="Symbol" pitchFamily="2" charset="2"/>
              <a:buChar char=""/>
            </a:pPr>
            <a:r>
              <a:rPr lang="fr-FR" sz="1200" b="1" dirty="0">
                <a:latin typeface="Calibri" panose="020F0502020204030204" pitchFamily="34" charset="0"/>
                <a:cs typeface="Times New Roman" panose="02020603050405020304" pitchFamily="18" charset="0"/>
              </a:rPr>
              <a:t>Particularités du complément de rémunération</a:t>
            </a:r>
          </a:p>
        </p:txBody>
      </p:sp>
      <p:sp>
        <p:nvSpPr>
          <p:cNvPr id="6" name="ZoneTexte 5">
            <a:extLst>
              <a:ext uri="{FF2B5EF4-FFF2-40B4-BE49-F238E27FC236}">
                <a16:creationId xmlns:a16="http://schemas.microsoft.com/office/drawing/2014/main" id="{5CE18526-3E5C-94F5-B20B-6C356933AE8E}"/>
              </a:ext>
            </a:extLst>
          </p:cNvPr>
          <p:cNvSpPr txBox="1"/>
          <p:nvPr/>
        </p:nvSpPr>
        <p:spPr>
          <a:xfrm>
            <a:off x="6531612" y="3721537"/>
            <a:ext cx="5394960" cy="2385268"/>
          </a:xfrm>
          <a:prstGeom prst="rect">
            <a:avLst/>
          </a:prstGeom>
          <a:noFill/>
        </p:spPr>
        <p:txBody>
          <a:bodyPr wrap="square" rtlCol="0">
            <a:spAutoFit/>
          </a:bodyPr>
          <a:lstStyle/>
          <a:p>
            <a:pPr algn="just"/>
            <a:endParaRPr lang="fr-FR" sz="1200" dirty="0">
              <a:latin typeface="Calibri" panose="020F0502020204030204" pitchFamily="34" charset="0"/>
              <a:cs typeface="Times New Roman" panose="02020603050405020304" pitchFamily="18" charset="0"/>
            </a:endParaRPr>
          </a:p>
          <a:p>
            <a:pPr algn="just" rtl="0" fontAlgn="base">
              <a:spcBef>
                <a:spcPts val="600"/>
              </a:spcBef>
              <a:spcAft>
                <a:spcPts val="0"/>
              </a:spcAft>
            </a:pP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4ème partie : </a:t>
            </a:r>
            <a:r>
              <a:rPr lang="fr-FR" sz="1200" b="1" dirty="0">
                <a:solidFill>
                  <a:srgbClr val="0070C0"/>
                </a:solidFill>
                <a:latin typeface="Calibri" panose="020F0502020204030204" pitchFamily="34" charset="0"/>
                <a:cs typeface="Times New Roman" panose="02020603050405020304" pitchFamily="18" charset="0"/>
              </a:rPr>
              <a:t>L’achat d’électricité – La vente sur le marché de gros</a:t>
            </a:r>
          </a:p>
          <a:p>
            <a:pPr marL="342900" lvl="0" indent="-342900" algn="just">
              <a:buFont typeface="Symbol" pitchFamily="2" charset="2"/>
              <a:buChar char=""/>
            </a:pPr>
            <a:r>
              <a:rPr lang="fr-FR" sz="1200" b="1" dirty="0">
                <a:latin typeface="Calibri" panose="020F0502020204030204" pitchFamily="34" charset="0"/>
                <a:ea typeface="Calibri" panose="020F0502020204030204" pitchFamily="34" charset="0"/>
                <a:cs typeface="Times New Roman" panose="02020603050405020304" pitchFamily="18" charset="0"/>
              </a:rPr>
              <a:t>Le contrat d’agrégation</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La vente sur le marché de gros</a:t>
            </a:r>
          </a:p>
          <a:p>
            <a:pPr marL="742950" lvl="1" indent="-285750" algn="just">
              <a:buFont typeface="Courier New" panose="02070309020205020404" pitchFamily="49" charset="0"/>
              <a:buChar char="o"/>
            </a:pPr>
            <a:r>
              <a:rPr lang="fr-FR" sz="1200" dirty="0">
                <a:latin typeface="Calibri" panose="020F0502020204030204" pitchFamily="34" charset="0"/>
                <a:cs typeface="Times New Roman" panose="02020603050405020304" pitchFamily="18" charset="0"/>
              </a:rPr>
              <a:t>Les principales caractéristiques du contrat d’agrégation</a:t>
            </a:r>
          </a:p>
          <a:p>
            <a:pPr marL="342900" indent="-342900" algn="just">
              <a:buFont typeface="Symbol" pitchFamily="2" charset="2"/>
              <a:buChar char=""/>
            </a:pPr>
            <a:r>
              <a:rPr lang="fr-FR" sz="1200" b="1" dirty="0">
                <a:latin typeface="Calibri" panose="020F0502020204030204" pitchFamily="34" charset="0"/>
                <a:cs typeface="Times New Roman" panose="02020603050405020304" pitchFamily="18" charset="0"/>
              </a:rPr>
              <a:t>Le </a:t>
            </a:r>
            <a:r>
              <a:rPr lang="fr-FR" sz="1200" b="1" dirty="0" err="1">
                <a:latin typeface="Calibri" panose="020F0502020204030204" pitchFamily="34" charset="0"/>
                <a:cs typeface="Times New Roman" panose="02020603050405020304" pitchFamily="18" charset="0"/>
              </a:rPr>
              <a:t>corporate</a:t>
            </a:r>
            <a:r>
              <a:rPr lang="fr-FR" sz="1200" b="1" dirty="0">
                <a:latin typeface="Calibri" panose="020F0502020204030204" pitchFamily="34" charset="0"/>
                <a:cs typeface="Times New Roman" panose="02020603050405020304" pitchFamily="18" charset="0"/>
              </a:rPr>
              <a:t> PPA</a:t>
            </a:r>
          </a:p>
          <a:p>
            <a:pPr marL="342900" indent="-342900" algn="just">
              <a:buFont typeface="Symbol" pitchFamily="2" charset="2"/>
              <a:buChar char=""/>
            </a:pPr>
            <a:endParaRPr lang="fr-FR" sz="1200" b="1" dirty="0">
              <a:latin typeface="Calibri" panose="020F0502020204030204" pitchFamily="34" charset="0"/>
              <a:cs typeface="Times New Roman" panose="02020603050405020304" pitchFamily="18" charset="0"/>
            </a:endParaRPr>
          </a:p>
          <a:p>
            <a:pPr algn="just"/>
            <a:r>
              <a:rPr lang="fr-FR" sz="12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F</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ocus 1: L’autoconsommation</a:t>
            </a:r>
          </a:p>
          <a:p>
            <a:pPr algn="just"/>
            <a:r>
              <a:rPr lang="fr-FR" sz="1200" b="1" dirty="0">
                <a:solidFill>
                  <a:srgbClr val="0070C0"/>
                </a:solidFill>
                <a:latin typeface="Calibri" panose="020F0502020204030204" pitchFamily="34" charset="0"/>
                <a:cs typeface="Times New Roman" panose="02020603050405020304" pitchFamily="18" charset="0"/>
              </a:rPr>
              <a:t>Focus 2: Les évolutions récentes</a:t>
            </a:r>
          </a:p>
          <a:p>
            <a:pPr algn="just"/>
            <a:r>
              <a:rPr lang="fr-FR" sz="1200" b="1" dirty="0">
                <a:solidFill>
                  <a:srgbClr val="0070C0"/>
                </a:solidFill>
                <a:latin typeface="Calibri" panose="020F0502020204030204" pitchFamily="34" charset="0"/>
                <a:cs typeface="Times New Roman" panose="02020603050405020304" pitchFamily="18" charset="0"/>
              </a:rPr>
              <a:t>Focus 3: l’investissement participatif</a:t>
            </a:r>
          </a:p>
          <a:p>
            <a:pPr algn="just"/>
            <a:r>
              <a:rPr lang="fr-FR" sz="1200" b="1" dirty="0">
                <a:solidFill>
                  <a:srgbClr val="0070C0"/>
                </a:solidFill>
                <a:latin typeface="Calibri" panose="020F0502020204030204" pitchFamily="34" charset="0"/>
                <a:cs typeface="Times New Roman" panose="02020603050405020304" pitchFamily="18" charset="0"/>
              </a:rPr>
              <a:t>Focus 4: </a:t>
            </a:r>
            <a:r>
              <a:rPr lang="fr-FR" sz="1200" b="1" dirty="0" err="1">
                <a:solidFill>
                  <a:srgbClr val="0070C0"/>
                </a:solidFill>
                <a:latin typeface="Calibri" panose="020F0502020204030204" pitchFamily="34" charset="0"/>
                <a:cs typeface="Times New Roman" panose="02020603050405020304" pitchFamily="18" charset="0"/>
              </a:rPr>
              <a:t>Repowering</a:t>
            </a:r>
            <a:r>
              <a:rPr lang="fr-FR" sz="1200" b="1" dirty="0">
                <a:solidFill>
                  <a:srgbClr val="0070C0"/>
                </a:solidFill>
                <a:latin typeface="Calibri" panose="020F0502020204030204" pitchFamily="34" charset="0"/>
                <a:cs typeface="Times New Roman" panose="02020603050405020304" pitchFamily="18" charset="0"/>
              </a:rPr>
              <a:t> (photovoltaïque)</a:t>
            </a:r>
          </a:p>
          <a:p>
            <a:pPr algn="just"/>
            <a:endParaRPr lang="fr-FR" sz="1200" b="1" dirty="0">
              <a:solidFill>
                <a:srgbClr val="0070C0"/>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1248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B65BFDE-EA6A-4A1E-E95B-1AE5A1F8FEAE}"/>
              </a:ext>
            </a:extLst>
          </p:cNvPr>
          <p:cNvSpPr txBox="1"/>
          <p:nvPr/>
        </p:nvSpPr>
        <p:spPr>
          <a:xfrm>
            <a:off x="999623" y="1373394"/>
            <a:ext cx="10991850" cy="2862322"/>
          </a:xfrm>
          <a:prstGeom prst="rect">
            <a:avLst/>
          </a:prstGeom>
          <a:noFill/>
        </p:spPr>
        <p:txBody>
          <a:bodyPr wrap="square">
            <a:spAutoFit/>
          </a:bodyPr>
          <a:lstStyle/>
          <a:p>
            <a:r>
              <a:rPr lang="fr-FR" sz="1800" b="1" dirty="0">
                <a:solidFill>
                  <a:srgbClr val="FFFFFF"/>
                </a:solidFill>
                <a:effectLst/>
                <a:latin typeface="Helvetica" pitchFamily="2" charset="0"/>
              </a:rPr>
              <a:t>ORIER AVOCATS est distingué par « DECIDEURS MAGAZINE » </a:t>
            </a:r>
            <a:r>
              <a:rPr lang="fr-FR" sz="1800" dirty="0">
                <a:solidFill>
                  <a:srgbClr val="FFFFFF"/>
                </a:solidFill>
                <a:effectLst/>
                <a:latin typeface="Helvetica" pitchFamily="2" charset="0"/>
              </a:rPr>
              <a:t>parmi les meilleurs cabinets d’avocats dans les disciplines suivantes : </a:t>
            </a:r>
          </a:p>
          <a:p>
            <a:endParaRPr lang="fr-FR" sz="1800" b="1" dirty="0">
              <a:solidFill>
                <a:srgbClr val="FFFFFF"/>
              </a:solidFill>
              <a:effectLst/>
              <a:latin typeface="Helvetica" pitchFamily="2" charset="0"/>
            </a:endParaRPr>
          </a:p>
          <a:p>
            <a:r>
              <a:rPr lang="fr-FR" sz="1800" b="1" dirty="0">
                <a:solidFill>
                  <a:srgbClr val="FFFFFF"/>
                </a:solidFill>
                <a:effectLst/>
                <a:latin typeface="Helvetica" pitchFamily="2" charset="0"/>
              </a:rPr>
              <a:t>PRATIQUE REPUTEE : </a:t>
            </a:r>
            <a:endParaRPr lang="fr-FR" sz="1800" dirty="0">
              <a:solidFill>
                <a:srgbClr val="FFFFFF"/>
              </a:solidFill>
              <a:effectLst/>
              <a:latin typeface="Helvetica" pitchFamily="2" charset="0"/>
            </a:endParaRPr>
          </a:p>
          <a:p>
            <a:r>
              <a:rPr lang="fr-FR" sz="1800">
                <a:solidFill>
                  <a:srgbClr val="FFFFFF"/>
                </a:solidFill>
                <a:effectLst/>
                <a:latin typeface="Helvetica" pitchFamily="2" charset="0"/>
              </a:rPr>
              <a:t>Droit public </a:t>
            </a:r>
            <a:r>
              <a:rPr lang="fr-FR" sz="1800" dirty="0">
                <a:solidFill>
                  <a:srgbClr val="FFFFFF"/>
                </a:solidFill>
                <a:effectLst/>
                <a:latin typeface="Helvetica" pitchFamily="2" charset="0"/>
              </a:rPr>
              <a:t>des affaires – Contrats administratifs et contentieux afférents </a:t>
            </a:r>
          </a:p>
          <a:p>
            <a:r>
              <a:rPr lang="fr-FR" sz="1800" dirty="0">
                <a:solidFill>
                  <a:srgbClr val="FFFFFF"/>
                </a:solidFill>
                <a:effectLst/>
                <a:latin typeface="Helvetica" pitchFamily="2" charset="0"/>
              </a:rPr>
              <a:t>Energie &amp; Environnement - Droit des énergies renouvelables </a:t>
            </a:r>
          </a:p>
          <a:p>
            <a:r>
              <a:rPr lang="fr-FR" sz="1800" dirty="0">
                <a:solidFill>
                  <a:srgbClr val="FFFFFF"/>
                </a:solidFill>
                <a:effectLst/>
                <a:latin typeface="Helvetica" pitchFamily="2" charset="0"/>
              </a:rPr>
              <a:t>Energie &amp; Environnement- Droit de l’eau et de l’assainissement </a:t>
            </a:r>
          </a:p>
          <a:p>
            <a:endParaRPr lang="fr-FR" sz="1800" b="1" dirty="0">
              <a:solidFill>
                <a:srgbClr val="FFFFFF"/>
              </a:solidFill>
              <a:effectLst/>
              <a:latin typeface="Helvetica" pitchFamily="2" charset="0"/>
            </a:endParaRPr>
          </a:p>
          <a:p>
            <a:r>
              <a:rPr lang="fr-FR" sz="1800" b="1" dirty="0">
                <a:solidFill>
                  <a:srgbClr val="FFFFFF"/>
                </a:solidFill>
                <a:effectLst/>
                <a:latin typeface="Helvetica" pitchFamily="2" charset="0"/>
              </a:rPr>
              <a:t>PRATIQUE DE QUALITE : </a:t>
            </a:r>
            <a:endParaRPr lang="fr-FR" sz="1800" dirty="0">
              <a:solidFill>
                <a:srgbClr val="FFFFFF"/>
              </a:solidFill>
              <a:effectLst/>
              <a:latin typeface="Helvetica" pitchFamily="2" charset="0"/>
            </a:endParaRPr>
          </a:p>
          <a:p>
            <a:r>
              <a:rPr lang="fr-FR" sz="1800" dirty="0">
                <a:solidFill>
                  <a:srgbClr val="FFFFFF"/>
                </a:solidFill>
                <a:effectLst/>
                <a:latin typeface="Helvetica" pitchFamily="2" charset="0"/>
              </a:rPr>
              <a:t>Droit public des affaires – Urbanisme et aménagement </a:t>
            </a:r>
          </a:p>
        </p:txBody>
      </p:sp>
      <p:sp>
        <p:nvSpPr>
          <p:cNvPr id="5" name="ZoneTexte 4">
            <a:extLst>
              <a:ext uri="{FF2B5EF4-FFF2-40B4-BE49-F238E27FC236}">
                <a16:creationId xmlns:a16="http://schemas.microsoft.com/office/drawing/2014/main" id="{76E1E173-82B7-DA8B-1DC3-43E932772016}"/>
              </a:ext>
            </a:extLst>
          </p:cNvPr>
          <p:cNvSpPr txBox="1"/>
          <p:nvPr/>
        </p:nvSpPr>
        <p:spPr>
          <a:xfrm>
            <a:off x="3048000" y="4789714"/>
            <a:ext cx="184731" cy="369332"/>
          </a:xfrm>
          <a:prstGeom prst="rect">
            <a:avLst/>
          </a:prstGeom>
          <a:noFill/>
        </p:spPr>
        <p:txBody>
          <a:bodyPr wrap="none" rtlCol="0">
            <a:spAutoFit/>
          </a:bodyPr>
          <a:lstStyle/>
          <a:p>
            <a:endParaRPr lang="fr-FR" dirty="0"/>
          </a:p>
        </p:txBody>
      </p:sp>
      <p:sp>
        <p:nvSpPr>
          <p:cNvPr id="6" name="ZoneTexte 5">
            <a:extLst>
              <a:ext uri="{FF2B5EF4-FFF2-40B4-BE49-F238E27FC236}">
                <a16:creationId xmlns:a16="http://schemas.microsoft.com/office/drawing/2014/main" id="{18067950-3157-0057-B536-AC762668DE98}"/>
              </a:ext>
            </a:extLst>
          </p:cNvPr>
          <p:cNvSpPr txBox="1"/>
          <p:nvPr/>
        </p:nvSpPr>
        <p:spPr>
          <a:xfrm>
            <a:off x="1119692" y="4651214"/>
            <a:ext cx="3052258" cy="1477328"/>
          </a:xfrm>
          <a:prstGeom prst="rect">
            <a:avLst/>
          </a:prstGeom>
          <a:noFill/>
        </p:spPr>
        <p:txBody>
          <a:bodyPr wrap="square" rtlCol="0">
            <a:spAutoFit/>
          </a:bodyPr>
          <a:lstStyle/>
          <a:p>
            <a:r>
              <a:rPr lang="fr-FR" sz="1600" dirty="0">
                <a:solidFill>
                  <a:srgbClr val="FFFFFF"/>
                </a:solidFill>
                <a:effectLst/>
                <a:latin typeface="Helvetica" pitchFamily="2" charset="0"/>
              </a:rPr>
              <a:t>36-38 avenue de Clichy </a:t>
            </a:r>
          </a:p>
          <a:p>
            <a:r>
              <a:rPr lang="fr-FR" sz="1600" dirty="0">
                <a:solidFill>
                  <a:srgbClr val="FFFFFF"/>
                </a:solidFill>
                <a:effectLst/>
                <a:latin typeface="Helvetica" pitchFamily="2" charset="0"/>
              </a:rPr>
              <a:t>75018 Paris </a:t>
            </a:r>
          </a:p>
          <a:p>
            <a:r>
              <a:rPr lang="fr-FR" sz="1600" dirty="0" err="1">
                <a:solidFill>
                  <a:srgbClr val="FFFFFF"/>
                </a:solidFill>
                <a:effectLst/>
                <a:latin typeface="Helvetica" pitchFamily="2" charset="0"/>
              </a:rPr>
              <a:t>T</a:t>
            </a:r>
            <a:r>
              <a:rPr lang="fr-FR" sz="1600" dirty="0">
                <a:solidFill>
                  <a:srgbClr val="FFFFFF"/>
                </a:solidFill>
                <a:effectLst/>
                <a:latin typeface="Helvetica" pitchFamily="2" charset="0"/>
              </a:rPr>
              <a:t> : 01 86 95 93 88 </a:t>
            </a:r>
          </a:p>
          <a:p>
            <a:r>
              <a:rPr lang="fr-FR" sz="1600" dirty="0">
                <a:solidFill>
                  <a:srgbClr val="FFFFFF"/>
                </a:solidFill>
                <a:effectLst/>
                <a:latin typeface="Helvetica" pitchFamily="2" charset="0"/>
              </a:rPr>
              <a:t>F : 01 84 10 60 31 </a:t>
            </a:r>
          </a:p>
          <a:p>
            <a:r>
              <a:rPr lang="fr-FR" sz="1600" dirty="0" err="1">
                <a:solidFill>
                  <a:srgbClr val="FFFFFF"/>
                </a:solidFill>
                <a:effectLst/>
                <a:latin typeface="Helvetica" pitchFamily="2" charset="0"/>
              </a:rPr>
              <a:t>contact@or-avocats.com</a:t>
            </a:r>
            <a:r>
              <a:rPr lang="fr-FR" sz="1600" dirty="0">
                <a:solidFill>
                  <a:srgbClr val="FFFFFF"/>
                </a:solidFill>
                <a:effectLst/>
                <a:latin typeface="Helvetica" pitchFamily="2" charset="0"/>
              </a:rPr>
              <a:t> </a:t>
            </a:r>
          </a:p>
          <a:p>
            <a:endParaRPr lang="fr-FR" sz="1000" dirty="0"/>
          </a:p>
        </p:txBody>
      </p:sp>
    </p:spTree>
    <p:extLst>
      <p:ext uri="{BB962C8B-B14F-4D97-AF65-F5344CB8AC3E}">
        <p14:creationId xmlns:p14="http://schemas.microsoft.com/office/powerpoint/2010/main" val="277922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81D21-BA73-2058-5CA4-D4722DD6F7DF}"/>
              </a:ext>
            </a:extLst>
          </p:cNvPr>
          <p:cNvSpPr>
            <a:spLocks noGrp="1"/>
          </p:cNvSpPr>
          <p:nvPr>
            <p:ph type="title"/>
          </p:nvPr>
        </p:nvSpPr>
        <p:spPr/>
        <p:txBody>
          <a:bodyPr/>
          <a:lstStyle/>
          <a:p>
            <a:r>
              <a:rPr lang="fr-FR" dirty="0"/>
              <a:t>Nos formations</a:t>
            </a:r>
          </a:p>
        </p:txBody>
      </p:sp>
    </p:spTree>
    <p:extLst>
      <p:ext uri="{BB962C8B-B14F-4D97-AF65-F5344CB8AC3E}">
        <p14:creationId xmlns:p14="http://schemas.microsoft.com/office/powerpoint/2010/main" val="336790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7CEA617F-BFDA-7CE9-31F0-18DDC36B1E64}"/>
              </a:ext>
            </a:extLst>
          </p:cNvPr>
          <p:cNvSpPr/>
          <p:nvPr/>
        </p:nvSpPr>
        <p:spPr>
          <a:xfrm>
            <a:off x="838200" y="403791"/>
            <a:ext cx="10515600" cy="1248229"/>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0F5D1D99-324A-9957-4E2B-077BAAA76E74}"/>
              </a:ext>
            </a:extLst>
          </p:cNvPr>
          <p:cNvSpPr>
            <a:spLocks noGrp="1"/>
          </p:cNvSpPr>
          <p:nvPr>
            <p:ph type="title"/>
          </p:nvPr>
        </p:nvSpPr>
        <p:spPr/>
        <p:txBody>
          <a:bodyPr/>
          <a:lstStyle/>
          <a:p>
            <a:pPr algn="ctr"/>
            <a:r>
              <a:rPr lang="fr-FR" u="sng" dirty="0">
                <a:ln w="0"/>
                <a:solidFill>
                  <a:srgbClr val="002060"/>
                </a:solidFill>
                <a:effectLst>
                  <a:outerShdw blurRad="38100" dist="25400" dir="5400000" algn="ctr" rotWithShape="0">
                    <a:srgbClr val="6E747A">
                      <a:alpha val="43000"/>
                    </a:srgbClr>
                  </a:outerShdw>
                </a:effectLst>
              </a:rPr>
              <a:t>Commande publique</a:t>
            </a:r>
          </a:p>
        </p:txBody>
      </p:sp>
      <p:sp>
        <p:nvSpPr>
          <p:cNvPr id="3" name="Espace réservé du contenu 2">
            <a:extLst>
              <a:ext uri="{FF2B5EF4-FFF2-40B4-BE49-F238E27FC236}">
                <a16:creationId xmlns:a16="http://schemas.microsoft.com/office/drawing/2014/main" id="{B677D697-F318-605E-411A-167A3C86A103}"/>
              </a:ext>
            </a:extLst>
          </p:cNvPr>
          <p:cNvSpPr>
            <a:spLocks noGrp="1"/>
          </p:cNvSpPr>
          <p:nvPr>
            <p:ph idx="1"/>
          </p:nvPr>
        </p:nvSpPr>
        <p:spPr>
          <a:xfrm>
            <a:off x="838200" y="1825625"/>
            <a:ext cx="6477000" cy="4351338"/>
          </a:xfrm>
        </p:spPr>
        <p:txBody>
          <a:bodyPr>
            <a:noAutofit/>
          </a:bodyPr>
          <a:lstStyle/>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Les fondamentaux de la commande publique</a:t>
            </a:r>
          </a:p>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Les marchés publics de travaux	</a:t>
            </a:r>
          </a:p>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Actualités de la commande publique			</a:t>
            </a:r>
          </a:p>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Les délégations de service public			</a:t>
            </a:r>
          </a:p>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Montages contractuels complexes</a:t>
            </a:r>
          </a:p>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Les marchés de maîtrise d’œuvre</a:t>
            </a:r>
          </a:p>
          <a:p>
            <a:pPr marR="131445" algn="just">
              <a:lnSpc>
                <a:spcPct val="140000"/>
              </a:lnSpc>
              <a:spcAft>
                <a:spcPts val="1000"/>
              </a:spcAft>
              <a:buClr>
                <a:schemeClr val="tx2">
                  <a:lumMod val="75000"/>
                </a:schemeClr>
              </a:buClr>
              <a:buFont typeface="Wingdings" pitchFamily="2" charset="2"/>
              <a:buChar char="ü"/>
            </a:pPr>
            <a:r>
              <a:rPr lang="fr-FR" sz="1600" b="1" dirty="0">
                <a:solidFill>
                  <a:schemeClr val="tx1">
                    <a:lumMod val="65000"/>
                    <a:lumOff val="35000"/>
                  </a:schemeClr>
                </a:solidFill>
                <a:cs typeface="Times New Roman" panose="02020603050405020304" pitchFamily="18" charset="0"/>
              </a:rPr>
              <a:t>Les marché globaux						</a:t>
            </a:r>
            <a:r>
              <a:rPr lang="fr-FR" sz="1000" b="1" i="1" dirty="0">
                <a:solidFill>
                  <a:srgbClr val="5D96D4"/>
                </a:solidFill>
                <a:effectLst/>
                <a:ea typeface="Times New Roman" panose="02020603050405020304" pitchFamily="18" charset="0"/>
                <a:cs typeface="Times New Roman" panose="02020603050405020304" pitchFamily="18" charset="0"/>
              </a:rPr>
              <a:t>	</a:t>
            </a:r>
            <a:r>
              <a:rPr lang="fr-FR" sz="800" b="1" i="1" dirty="0">
                <a:solidFill>
                  <a:srgbClr val="5D96D4"/>
                </a:solidFill>
                <a:effectLst/>
                <a:ea typeface="Times New Roman" panose="02020603050405020304" pitchFamily="18" charset="0"/>
                <a:cs typeface="Times New Roman" panose="02020603050405020304" pitchFamily="18" charset="0"/>
              </a:rPr>
              <a:t>		</a:t>
            </a:r>
            <a:endParaRPr lang="fr-FR" sz="800" i="1" dirty="0">
              <a:effectLst/>
              <a:ea typeface="Times New Roman" panose="02020603050405020304" pitchFamily="18" charset="0"/>
              <a:cs typeface="Times New Roman" panose="02020603050405020304" pitchFamily="18" charset="0"/>
            </a:endParaRPr>
          </a:p>
          <a:p>
            <a:pPr marL="0" indent="0">
              <a:lnSpc>
                <a:spcPct val="120000"/>
              </a:lnSpc>
              <a:spcAft>
                <a:spcPts val="1000"/>
              </a:spcAft>
              <a:buNone/>
            </a:pPr>
            <a:endParaRPr lang="fr-FR" sz="800" i="1"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E2AF38E7-F35E-26F8-C2F8-9DE721470D2A}"/>
              </a:ext>
            </a:extLst>
          </p:cNvPr>
          <p:cNvSpPr txBox="1"/>
          <p:nvPr/>
        </p:nvSpPr>
        <p:spPr>
          <a:xfrm>
            <a:off x="6562998" y="1247270"/>
            <a:ext cx="5463540" cy="4695644"/>
          </a:xfrm>
          <a:prstGeom prst="rect">
            <a:avLst/>
          </a:prstGeom>
          <a:noFill/>
        </p:spPr>
        <p:txBody>
          <a:bodyPr wrap="square" rtlCol="0">
            <a:spAutoFit/>
          </a:bodyPr>
          <a:lstStyle/>
          <a:p>
            <a:pPr marR="131445" algn="just">
              <a:lnSpc>
                <a:spcPct val="120000"/>
              </a:lnSpc>
              <a:spcBef>
                <a:spcPts val="1000"/>
              </a:spcBef>
              <a:spcAft>
                <a:spcPts val="1000"/>
              </a:spcAft>
              <a:buClr>
                <a:schemeClr val="accent1">
                  <a:lumMod val="75000"/>
                </a:schemeClr>
              </a:buClr>
            </a:pPr>
            <a:endParaRPr lang="fr-FR" b="1" i="1" dirty="0">
              <a:solidFill>
                <a:schemeClr val="accent1">
                  <a:lumMod val="75000"/>
                </a:schemeClr>
              </a:solidFill>
              <a:cs typeface="Times New Roman" panose="02020603050405020304" pitchFamily="18" charset="0"/>
            </a:endParaRPr>
          </a:p>
          <a:p>
            <a:pPr marL="228600" marR="131445" indent="-228600" algn="just">
              <a:lnSpc>
                <a:spcPct val="120000"/>
              </a:lnSpc>
              <a:spcBef>
                <a:spcPts val="1000"/>
              </a:spcBef>
              <a:spcAft>
                <a:spcPts val="1000"/>
              </a:spcAft>
              <a:buClr>
                <a:schemeClr val="tx2">
                  <a:lumMod val="75000"/>
                </a:schemeClr>
              </a:buClr>
              <a:buFont typeface="Wingdings" pitchFamily="2" charset="2"/>
              <a:buChar char="ü"/>
            </a:pPr>
            <a:r>
              <a:rPr lang="fr-FR" b="1" dirty="0">
                <a:solidFill>
                  <a:schemeClr val="tx1">
                    <a:lumMod val="65000"/>
                    <a:lumOff val="35000"/>
                  </a:schemeClr>
                </a:solidFill>
                <a:cs typeface="Times New Roman" panose="02020603050405020304" pitchFamily="18" charset="0"/>
              </a:rPr>
              <a:t>Droit et contentieux des marchés publics	</a:t>
            </a:r>
          </a:p>
          <a:p>
            <a:pPr marL="228600" marR="131445" indent="-228600" algn="just">
              <a:lnSpc>
                <a:spcPct val="120000"/>
              </a:lnSpc>
              <a:spcBef>
                <a:spcPts val="1000"/>
              </a:spcBef>
              <a:spcAft>
                <a:spcPts val="1000"/>
              </a:spcAft>
              <a:buClr>
                <a:schemeClr val="tx2">
                  <a:lumMod val="75000"/>
                </a:schemeClr>
              </a:buClr>
              <a:buFont typeface="Wingdings" pitchFamily="2" charset="2"/>
              <a:buChar char="ü"/>
            </a:pPr>
            <a:r>
              <a:rPr lang="fr-FR" b="1" dirty="0">
                <a:solidFill>
                  <a:schemeClr val="tx1">
                    <a:lumMod val="65000"/>
                    <a:lumOff val="35000"/>
                  </a:schemeClr>
                </a:solidFill>
                <a:cs typeface="Times New Roman" panose="02020603050405020304" pitchFamily="18" charset="0"/>
              </a:rPr>
              <a:t>Actualité des marchés publics</a:t>
            </a:r>
          </a:p>
          <a:p>
            <a:pPr marL="228600" marR="131445" indent="-228600" algn="just">
              <a:lnSpc>
                <a:spcPct val="120000"/>
              </a:lnSpc>
              <a:spcBef>
                <a:spcPts val="1000"/>
              </a:spcBef>
              <a:spcAft>
                <a:spcPts val="1000"/>
              </a:spcAft>
              <a:buClr>
                <a:schemeClr val="tx2">
                  <a:lumMod val="75000"/>
                </a:schemeClr>
              </a:buClr>
              <a:buFont typeface="Wingdings" pitchFamily="2" charset="2"/>
              <a:buChar char="ü"/>
            </a:pPr>
            <a:r>
              <a:rPr lang="fr-FR" b="1" dirty="0">
                <a:solidFill>
                  <a:schemeClr val="tx1">
                    <a:lumMod val="65000"/>
                    <a:lumOff val="35000"/>
                  </a:schemeClr>
                </a:solidFill>
                <a:cs typeface="Times New Roman" panose="02020603050405020304" pitchFamily="18" charset="0"/>
              </a:rPr>
              <a:t>Les CCAG			</a:t>
            </a:r>
          </a:p>
          <a:p>
            <a:pPr marL="228600" marR="131445" indent="-228600" algn="just">
              <a:lnSpc>
                <a:spcPct val="120000"/>
              </a:lnSpc>
              <a:spcBef>
                <a:spcPts val="1000"/>
              </a:spcBef>
              <a:spcAft>
                <a:spcPts val="1000"/>
              </a:spcAft>
              <a:buClr>
                <a:schemeClr val="tx2">
                  <a:lumMod val="75000"/>
                </a:schemeClr>
              </a:buClr>
              <a:buFont typeface="Wingdings" pitchFamily="2" charset="2"/>
              <a:buChar char="ü"/>
            </a:pPr>
            <a:r>
              <a:rPr lang="fr-FR" b="1" dirty="0">
                <a:solidFill>
                  <a:schemeClr val="tx1">
                    <a:lumMod val="65000"/>
                    <a:lumOff val="35000"/>
                  </a:schemeClr>
                </a:solidFill>
                <a:cs typeface="Times New Roman" panose="02020603050405020304" pitchFamily="18" charset="0"/>
              </a:rPr>
              <a:t>Financement de projet : « Concessions et marchés de partenariat »		</a:t>
            </a:r>
          </a:p>
          <a:p>
            <a:pPr marL="228600" marR="131445" indent="-228600" algn="just">
              <a:lnSpc>
                <a:spcPct val="120000"/>
              </a:lnSpc>
              <a:spcBef>
                <a:spcPts val="1000"/>
              </a:spcBef>
              <a:spcAft>
                <a:spcPts val="1000"/>
              </a:spcAft>
              <a:buClr>
                <a:schemeClr val="tx2">
                  <a:lumMod val="75000"/>
                </a:schemeClr>
              </a:buClr>
              <a:buFont typeface="Wingdings" pitchFamily="2" charset="2"/>
              <a:buChar char="ü"/>
            </a:pPr>
            <a:r>
              <a:rPr lang="fr-FR" b="1" dirty="0">
                <a:solidFill>
                  <a:schemeClr val="tx1">
                    <a:lumMod val="65000"/>
                    <a:lumOff val="35000"/>
                  </a:schemeClr>
                </a:solidFill>
                <a:cs typeface="Times New Roman" panose="02020603050405020304" pitchFamily="18" charset="0"/>
              </a:rPr>
              <a:t>Contrats maîtrise d’œuvre			</a:t>
            </a:r>
          </a:p>
          <a:p>
            <a:pPr marR="131445" algn="just">
              <a:lnSpc>
                <a:spcPct val="120000"/>
              </a:lnSpc>
              <a:spcBef>
                <a:spcPts val="1000"/>
              </a:spcBef>
              <a:spcAft>
                <a:spcPts val="1000"/>
              </a:spcAft>
              <a:buClr>
                <a:schemeClr val="tx2">
                  <a:lumMod val="75000"/>
                </a:schemeClr>
              </a:buClr>
            </a:pPr>
            <a:r>
              <a:rPr lang="fr-FR" b="1" dirty="0">
                <a:solidFill>
                  <a:schemeClr val="tx1">
                    <a:lumMod val="65000"/>
                    <a:lumOff val="35000"/>
                  </a:schemeClr>
                </a:solidFill>
                <a:cs typeface="Times New Roman" panose="02020603050405020304" pitchFamily="18" charset="0"/>
              </a:rPr>
              <a:t>	</a:t>
            </a:r>
          </a:p>
          <a:p>
            <a:endParaRPr lang="fr-FR" dirty="0"/>
          </a:p>
        </p:txBody>
      </p:sp>
    </p:spTree>
    <p:extLst>
      <p:ext uri="{BB962C8B-B14F-4D97-AF65-F5344CB8AC3E}">
        <p14:creationId xmlns:p14="http://schemas.microsoft.com/office/powerpoint/2010/main" val="44478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 coins arrondis 4">
            <a:extLst>
              <a:ext uri="{FF2B5EF4-FFF2-40B4-BE49-F238E27FC236}">
                <a16:creationId xmlns:a16="http://schemas.microsoft.com/office/drawing/2014/main" id="{A2EAE368-1B4C-7BBB-A70B-DFF773B21B57}"/>
              </a:ext>
            </a:extLst>
          </p:cNvPr>
          <p:cNvSpPr/>
          <p:nvPr/>
        </p:nvSpPr>
        <p:spPr>
          <a:xfrm>
            <a:off x="961935" y="316705"/>
            <a:ext cx="10515600" cy="1248229"/>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A7DE9154-7095-D446-5D2A-EBE7A42B6670}"/>
              </a:ext>
            </a:extLst>
          </p:cNvPr>
          <p:cNvSpPr>
            <a:spLocks noGrp="1"/>
          </p:cNvSpPr>
          <p:nvPr>
            <p:ph type="title"/>
          </p:nvPr>
        </p:nvSpPr>
        <p:spPr>
          <a:xfrm>
            <a:off x="709205" y="278039"/>
            <a:ext cx="10515600" cy="1325563"/>
          </a:xfrm>
        </p:spPr>
        <p:txBody>
          <a:bodyPr>
            <a:normAutofit/>
          </a:bodyPr>
          <a:lstStyle/>
          <a:p>
            <a:pPr algn="ctr"/>
            <a:r>
              <a:rPr lang="fr-FR" u="sng" dirty="0">
                <a:ln w="0"/>
                <a:solidFill>
                  <a:srgbClr val="002060"/>
                </a:solidFill>
                <a:effectLst>
                  <a:outerShdw blurRad="38100" dist="25400" dir="5400000" algn="ctr" rotWithShape="0">
                    <a:srgbClr val="6E747A">
                      <a:alpha val="43000"/>
                    </a:srgbClr>
                  </a:outerShdw>
                </a:effectLst>
              </a:rPr>
              <a:t>Urbanisme</a:t>
            </a:r>
          </a:p>
        </p:txBody>
      </p:sp>
      <p:sp>
        <p:nvSpPr>
          <p:cNvPr id="3" name="Espace réservé du contenu 2">
            <a:extLst>
              <a:ext uri="{FF2B5EF4-FFF2-40B4-BE49-F238E27FC236}">
                <a16:creationId xmlns:a16="http://schemas.microsoft.com/office/drawing/2014/main" id="{A7CC50E3-87B3-8FF9-BAC2-3D2DBE3D2EAF}"/>
              </a:ext>
            </a:extLst>
          </p:cNvPr>
          <p:cNvSpPr>
            <a:spLocks noGrp="1"/>
          </p:cNvSpPr>
          <p:nvPr>
            <p:ph idx="1"/>
          </p:nvPr>
        </p:nvSpPr>
        <p:spPr>
          <a:xfrm>
            <a:off x="1113428" y="2036790"/>
            <a:ext cx="5882640" cy="4058602"/>
          </a:xfrm>
        </p:spPr>
        <p:txBody>
          <a:bodyPr>
            <a:noAutofit/>
          </a:bodyPr>
          <a:lstStyle/>
          <a:p>
            <a:pPr marR="131445"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Les fondamentaux de l’aménagement et de l’urbanisme</a:t>
            </a:r>
            <a:endParaRPr lang="fr-FR" sz="1800" b="1" i="1" dirty="0">
              <a:solidFill>
                <a:schemeClr val="accent1">
                  <a:lumMod val="75000"/>
                </a:schemeClr>
              </a:solidFill>
              <a:cs typeface="Times New Roman" panose="02020603050405020304" pitchFamily="18" charset="0"/>
            </a:endParaRPr>
          </a:p>
          <a:p>
            <a:pPr marR="131445"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Contentieux des autorisations d’urbanisme		</a:t>
            </a:r>
          </a:p>
          <a:p>
            <a:pPr marR="131445"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Panorama des procédures d’aménagement</a:t>
            </a:r>
          </a:p>
          <a:p>
            <a:pPr marL="0" marR="131445" indent="0" algn="just">
              <a:lnSpc>
                <a:spcPct val="120000"/>
              </a:lnSpc>
              <a:spcAft>
                <a:spcPts val="1000"/>
              </a:spcAft>
              <a:buClr>
                <a:schemeClr val="tx2">
                  <a:lumMod val="75000"/>
                </a:schemeClr>
              </a:buClr>
              <a:buNone/>
            </a:pPr>
            <a:r>
              <a:rPr lang="fr-FR" sz="1800" b="1" dirty="0">
                <a:solidFill>
                  <a:schemeClr val="tx1">
                    <a:lumMod val="65000"/>
                    <a:lumOff val="35000"/>
                  </a:schemeClr>
                </a:solidFill>
                <a:cs typeface="Times New Roman" panose="02020603050405020304" pitchFamily="18" charset="0"/>
              </a:rPr>
              <a:t>	</a:t>
            </a:r>
          </a:p>
        </p:txBody>
      </p:sp>
    </p:spTree>
    <p:extLst>
      <p:ext uri="{BB962C8B-B14F-4D97-AF65-F5344CB8AC3E}">
        <p14:creationId xmlns:p14="http://schemas.microsoft.com/office/powerpoint/2010/main" val="2303619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474A2B19-069D-58C6-E56F-C207FC67BD9B}"/>
              </a:ext>
            </a:extLst>
          </p:cNvPr>
          <p:cNvSpPr/>
          <p:nvPr/>
        </p:nvSpPr>
        <p:spPr>
          <a:xfrm>
            <a:off x="961935" y="316705"/>
            <a:ext cx="10515600" cy="1248229"/>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5477A76-CD97-5445-48A8-BDA87763EAD8}"/>
              </a:ext>
            </a:extLst>
          </p:cNvPr>
          <p:cNvSpPr>
            <a:spLocks noGrp="1"/>
          </p:cNvSpPr>
          <p:nvPr>
            <p:ph type="title"/>
          </p:nvPr>
        </p:nvSpPr>
        <p:spPr/>
        <p:txBody>
          <a:bodyPr>
            <a:normAutofit/>
          </a:bodyPr>
          <a:lstStyle/>
          <a:p>
            <a:pPr algn="ctr"/>
            <a:r>
              <a:rPr lang="fr-FR" u="sng" dirty="0">
                <a:ln w="0"/>
                <a:solidFill>
                  <a:srgbClr val="002060"/>
                </a:solidFill>
                <a:effectLst>
                  <a:outerShdw blurRad="38100" dist="25400" dir="5400000" algn="ctr" rotWithShape="0">
                    <a:srgbClr val="6E747A">
                      <a:alpha val="43000"/>
                    </a:srgbClr>
                  </a:outerShdw>
                </a:effectLst>
              </a:rPr>
              <a:t>Environnement</a:t>
            </a:r>
          </a:p>
        </p:txBody>
      </p:sp>
      <p:sp>
        <p:nvSpPr>
          <p:cNvPr id="3" name="Espace réservé du contenu 2">
            <a:extLst>
              <a:ext uri="{FF2B5EF4-FFF2-40B4-BE49-F238E27FC236}">
                <a16:creationId xmlns:a16="http://schemas.microsoft.com/office/drawing/2014/main" id="{000E347C-EB70-8F5C-9F25-8E9B3F933DC7}"/>
              </a:ext>
            </a:extLst>
          </p:cNvPr>
          <p:cNvSpPr>
            <a:spLocks noGrp="1"/>
          </p:cNvSpPr>
          <p:nvPr>
            <p:ph idx="1"/>
          </p:nvPr>
        </p:nvSpPr>
        <p:spPr/>
        <p:txBody>
          <a:bodyPr/>
          <a:lstStyle/>
          <a:p>
            <a:pPr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L’essentiel du droit de l’environnement</a:t>
            </a:r>
          </a:p>
          <a:p>
            <a:pPr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La législation des ICPE								</a:t>
            </a:r>
          </a:p>
          <a:p>
            <a:pPr marR="131445"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Gestion et règlementation des déchets			</a:t>
            </a:r>
          </a:p>
          <a:p>
            <a:pPr>
              <a:lnSpc>
                <a:spcPct val="150000"/>
              </a:lnSpc>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L’autorisation environnementale 		</a:t>
            </a:r>
          </a:p>
          <a:p>
            <a:pPr marR="131445" algn="just">
              <a:lnSpc>
                <a:spcPct val="15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L’évaluation environnementale</a:t>
            </a:r>
          </a:p>
          <a:p>
            <a:pPr marR="131445" algn="just">
              <a:lnSpc>
                <a:spcPct val="15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Gestion des sites et sols pollués				</a:t>
            </a:r>
            <a:r>
              <a:rPr lang="fr-FR" sz="1800" b="1" i="1" dirty="0">
                <a:solidFill>
                  <a:srgbClr val="5D96D4"/>
                </a:solidFill>
                <a:effectLst/>
                <a:latin typeface="Lato" panose="020F0502020204030203" pitchFamily="34" charset="0"/>
                <a:ea typeface="Times New Roman" panose="02020603050405020304" pitchFamily="18" charset="0"/>
                <a:cs typeface="Times New Roman" panose="02020603050405020304" pitchFamily="18" charset="0"/>
              </a:rPr>
              <a:t>	</a:t>
            </a:r>
            <a:endParaRPr lang="fr-FR" dirty="0"/>
          </a:p>
        </p:txBody>
      </p:sp>
    </p:spTree>
    <p:extLst>
      <p:ext uri="{BB962C8B-B14F-4D97-AF65-F5344CB8AC3E}">
        <p14:creationId xmlns:p14="http://schemas.microsoft.com/office/powerpoint/2010/main" val="4071978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92250AF6-0E16-5457-0D93-CE48BAAE7E3A}"/>
              </a:ext>
            </a:extLst>
          </p:cNvPr>
          <p:cNvSpPr/>
          <p:nvPr/>
        </p:nvSpPr>
        <p:spPr>
          <a:xfrm>
            <a:off x="980985" y="365125"/>
            <a:ext cx="10515600" cy="1248229"/>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3668B999-BC3E-3EB5-C717-3C8FC9BBD38A}"/>
              </a:ext>
            </a:extLst>
          </p:cNvPr>
          <p:cNvSpPr>
            <a:spLocks noGrp="1"/>
          </p:cNvSpPr>
          <p:nvPr>
            <p:ph type="title"/>
          </p:nvPr>
        </p:nvSpPr>
        <p:spPr/>
        <p:txBody>
          <a:bodyPr>
            <a:normAutofit/>
          </a:bodyPr>
          <a:lstStyle/>
          <a:p>
            <a:pPr algn="ctr"/>
            <a:r>
              <a:rPr lang="fr-FR" u="sng" dirty="0">
                <a:ln w="0"/>
                <a:solidFill>
                  <a:srgbClr val="002060"/>
                </a:solidFill>
                <a:effectLst>
                  <a:outerShdw blurRad="38100" dist="25400" dir="5400000" algn="ctr" rotWithShape="0">
                    <a:srgbClr val="6E747A">
                      <a:alpha val="43000"/>
                    </a:srgbClr>
                  </a:outerShdw>
                </a:effectLst>
              </a:rPr>
              <a:t>Energie</a:t>
            </a:r>
          </a:p>
        </p:txBody>
      </p:sp>
      <p:sp>
        <p:nvSpPr>
          <p:cNvPr id="3" name="Espace réservé du contenu 2">
            <a:extLst>
              <a:ext uri="{FF2B5EF4-FFF2-40B4-BE49-F238E27FC236}">
                <a16:creationId xmlns:a16="http://schemas.microsoft.com/office/drawing/2014/main" id="{34EC619D-E20A-84BB-033B-BD7865C4E3B5}"/>
              </a:ext>
            </a:extLst>
          </p:cNvPr>
          <p:cNvSpPr>
            <a:spLocks noGrp="1"/>
          </p:cNvSpPr>
          <p:nvPr>
            <p:ph idx="1"/>
          </p:nvPr>
        </p:nvSpPr>
        <p:spPr>
          <a:xfrm>
            <a:off x="838200" y="1825625"/>
            <a:ext cx="7117080" cy="4351338"/>
          </a:xfrm>
        </p:spPr>
        <p:txBody>
          <a:bodyPr/>
          <a:lstStyle/>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 cadre règlementaire des énergies renouvelables</a:t>
            </a: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L’autoconsommation</a:t>
            </a: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Les PPA</a:t>
            </a: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Les contrats passés par les entités adjudicatrices</a:t>
            </a:r>
            <a:endParaRPr lang="fr-FR" dirty="0"/>
          </a:p>
        </p:txBody>
      </p:sp>
    </p:spTree>
    <p:extLst>
      <p:ext uri="{BB962C8B-B14F-4D97-AF65-F5344CB8AC3E}">
        <p14:creationId xmlns:p14="http://schemas.microsoft.com/office/powerpoint/2010/main" val="312583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6F6FF354-85B7-C3D3-3033-3D3FF1A57E87}"/>
              </a:ext>
            </a:extLst>
          </p:cNvPr>
          <p:cNvSpPr/>
          <p:nvPr/>
        </p:nvSpPr>
        <p:spPr>
          <a:xfrm>
            <a:off x="961935" y="316705"/>
            <a:ext cx="10515600" cy="1248229"/>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A4D4C983-3618-CA4D-1945-C9541D39CC5F}"/>
              </a:ext>
            </a:extLst>
          </p:cNvPr>
          <p:cNvSpPr>
            <a:spLocks noGrp="1"/>
          </p:cNvSpPr>
          <p:nvPr>
            <p:ph type="title"/>
          </p:nvPr>
        </p:nvSpPr>
        <p:spPr/>
        <p:txBody>
          <a:bodyPr>
            <a:normAutofit/>
          </a:bodyPr>
          <a:lstStyle/>
          <a:p>
            <a:pPr algn="ctr"/>
            <a:r>
              <a:rPr lang="fr-FR" u="sng" dirty="0">
                <a:ln w="0"/>
                <a:solidFill>
                  <a:srgbClr val="002060"/>
                </a:solidFill>
                <a:effectLst>
                  <a:outerShdw blurRad="38100" dist="25400" dir="5400000" algn="ctr" rotWithShape="0">
                    <a:srgbClr val="6E747A">
                      <a:alpha val="43000"/>
                    </a:srgbClr>
                  </a:outerShdw>
                </a:effectLst>
              </a:rPr>
              <a:t>Domaine public / Privé et Foncier</a:t>
            </a:r>
          </a:p>
        </p:txBody>
      </p:sp>
      <p:sp>
        <p:nvSpPr>
          <p:cNvPr id="3" name="Espace réservé du contenu 2">
            <a:extLst>
              <a:ext uri="{FF2B5EF4-FFF2-40B4-BE49-F238E27FC236}">
                <a16:creationId xmlns:a16="http://schemas.microsoft.com/office/drawing/2014/main" id="{8664006F-4621-77D6-BB4B-2825B70DAF24}"/>
              </a:ext>
            </a:extLst>
          </p:cNvPr>
          <p:cNvSpPr>
            <a:spLocks noGrp="1"/>
          </p:cNvSpPr>
          <p:nvPr>
            <p:ph idx="1"/>
          </p:nvPr>
        </p:nvSpPr>
        <p:spPr/>
        <p:txBody>
          <a:bodyPr/>
          <a:lstStyle/>
          <a:p>
            <a:pPr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 code général de la propriété des personnes publiques (CG3P)			</a:t>
            </a:r>
          </a:p>
          <a:p>
            <a:pPr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Les techniques de la maîtrise foncière				</a:t>
            </a:r>
          </a:p>
          <a:p>
            <a:pPr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Sécurisation des AOT et COT					</a:t>
            </a:r>
          </a:p>
          <a:p>
            <a:pPr algn="just">
              <a:lnSpc>
                <a:spcPct val="120000"/>
              </a:lnSpc>
              <a:spcAft>
                <a:spcPts val="1000"/>
              </a:spcAft>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La gestion du patrimoine immobilier des personnes publiques</a:t>
            </a:r>
            <a:r>
              <a:rPr lang="fr-FR" sz="1800" b="1" i="1" dirty="0">
                <a:solidFill>
                  <a:srgbClr val="5D96D4"/>
                </a:solidFill>
                <a:effectLst/>
                <a:latin typeface="Lato" panose="020F0502020204030203" pitchFamily="34" charset="0"/>
                <a:ea typeface="Times New Roman" panose="02020603050405020304" pitchFamily="18" charset="0"/>
                <a:cs typeface="Times New Roman" panose="02020603050405020304" pitchFamily="18" charset="0"/>
              </a:rPr>
              <a:t>			</a:t>
            </a:r>
            <a:endParaRPr lang="fr-FR" sz="1800" i="1"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46945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id="{32530E6D-5B09-4740-8E25-BE797DDECDD0}"/>
              </a:ext>
            </a:extLst>
          </p:cNvPr>
          <p:cNvSpPr/>
          <p:nvPr/>
        </p:nvSpPr>
        <p:spPr>
          <a:xfrm>
            <a:off x="961935" y="316705"/>
            <a:ext cx="10515600" cy="1248229"/>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157E3B81-55BF-143A-8916-0FFEB7FBE9C6}"/>
              </a:ext>
            </a:extLst>
          </p:cNvPr>
          <p:cNvSpPr>
            <a:spLocks noGrp="1"/>
          </p:cNvSpPr>
          <p:nvPr>
            <p:ph type="title"/>
          </p:nvPr>
        </p:nvSpPr>
        <p:spPr/>
        <p:txBody>
          <a:bodyPr>
            <a:normAutofit/>
          </a:bodyPr>
          <a:lstStyle/>
          <a:p>
            <a:pPr algn="ctr"/>
            <a:r>
              <a:rPr lang="fr-FR" u="sng" dirty="0">
                <a:ln w="0"/>
                <a:solidFill>
                  <a:srgbClr val="002060"/>
                </a:solidFill>
                <a:effectLst>
                  <a:outerShdw blurRad="38100" dist="25400" dir="5400000" algn="ctr" rotWithShape="0">
                    <a:srgbClr val="6E747A">
                      <a:alpha val="43000"/>
                    </a:srgbClr>
                  </a:outerShdw>
                </a:effectLst>
              </a:rPr>
              <a:t>Droit Privé</a:t>
            </a:r>
          </a:p>
        </p:txBody>
      </p:sp>
      <p:sp>
        <p:nvSpPr>
          <p:cNvPr id="3" name="Espace réservé du contenu 2">
            <a:extLst>
              <a:ext uri="{FF2B5EF4-FFF2-40B4-BE49-F238E27FC236}">
                <a16:creationId xmlns:a16="http://schemas.microsoft.com/office/drawing/2014/main" id="{B05E6D7F-66ED-C267-92E3-49630D767C0B}"/>
              </a:ext>
            </a:extLst>
          </p:cNvPr>
          <p:cNvSpPr>
            <a:spLocks noGrp="1"/>
          </p:cNvSpPr>
          <p:nvPr>
            <p:ph idx="1"/>
          </p:nvPr>
        </p:nvSpPr>
        <p:spPr/>
        <p:txBody>
          <a:bodyPr/>
          <a:lstStyle/>
          <a:p>
            <a:pPr marL="0" indent="0" algn="just">
              <a:lnSpc>
                <a:spcPct val="120000"/>
              </a:lnSpc>
              <a:spcAft>
                <a:spcPts val="1000"/>
              </a:spcAft>
              <a:buClr>
                <a:schemeClr val="tx2">
                  <a:lumMod val="75000"/>
                </a:schemeClr>
              </a:buClr>
              <a:buNone/>
            </a:pPr>
            <a:r>
              <a:rPr lang="fr-FR" sz="1800" b="1" dirty="0">
                <a:solidFill>
                  <a:schemeClr val="tx1">
                    <a:lumMod val="65000"/>
                    <a:lumOff val="35000"/>
                  </a:schemeClr>
                </a:solidFill>
                <a:cs typeface="Times New Roman" panose="02020603050405020304" pitchFamily="18" charset="0"/>
              </a:rPr>
              <a:t>			</a:t>
            </a: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Actualités loi Badinter</a:t>
            </a:r>
            <a:endParaRPr lang="fr-FR" sz="1800" b="1" i="1" dirty="0">
              <a:solidFill>
                <a:srgbClr val="5D96D4"/>
              </a:solidFill>
              <a:cs typeface="Times New Roman" panose="02020603050405020304" pitchFamily="18" charset="0"/>
            </a:endParaRP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 La compliante: éthique et conformité</a:t>
            </a: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 droit des sociétés</a:t>
            </a:r>
          </a:p>
          <a:p>
            <a:pPr>
              <a:buClr>
                <a:schemeClr val="tx2">
                  <a:lumMod val="75000"/>
                </a:schemeClr>
              </a:buClr>
              <a:buFont typeface="Wingdings" pitchFamily="2" charset="2"/>
              <a:buChar char="ü"/>
            </a:pPr>
            <a:r>
              <a:rPr lang="fr-FR" sz="1800" b="1" dirty="0">
                <a:solidFill>
                  <a:schemeClr val="tx1">
                    <a:lumMod val="65000"/>
                    <a:lumOff val="35000"/>
                  </a:schemeClr>
                </a:solidFill>
                <a:cs typeface="Times New Roman" panose="02020603050405020304" pitchFamily="18" charset="0"/>
              </a:rPr>
              <a:t>Les contrats de droit civil</a:t>
            </a:r>
          </a:p>
          <a:p>
            <a:pPr>
              <a:buClr>
                <a:schemeClr val="tx2">
                  <a:lumMod val="75000"/>
                </a:schemeClr>
              </a:buClr>
              <a:buFont typeface="Wingdings" pitchFamily="2" charset="2"/>
              <a:buChar char="ü"/>
            </a:pPr>
            <a:endParaRPr lang="fr-FR" dirty="0"/>
          </a:p>
        </p:txBody>
      </p:sp>
    </p:spTree>
    <p:extLst>
      <p:ext uri="{BB962C8B-B14F-4D97-AF65-F5344CB8AC3E}">
        <p14:creationId xmlns:p14="http://schemas.microsoft.com/office/powerpoint/2010/main" val="2958252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918</TotalTime>
  <Words>2834</Words>
  <Application>Microsoft Macintosh PowerPoint</Application>
  <PresentationFormat>Grand écran</PresentationFormat>
  <Paragraphs>522</Paragraphs>
  <Slides>26</Slides>
  <Notes>10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26</vt:i4>
      </vt:variant>
    </vt:vector>
  </HeadingPairs>
  <TitlesOfParts>
    <vt:vector size="37" baseType="lpstr">
      <vt:lpstr>Arial</vt:lpstr>
      <vt:lpstr>Calibri</vt:lpstr>
      <vt:lpstr>Calibri Light</vt:lpstr>
      <vt:lpstr>Century Gothic</vt:lpstr>
      <vt:lpstr>Courier New</vt:lpstr>
      <vt:lpstr>Helvetica</vt:lpstr>
      <vt:lpstr>Lato</vt:lpstr>
      <vt:lpstr>Symbol</vt:lpstr>
      <vt:lpstr>Trebuchet MS</vt:lpstr>
      <vt:lpstr>Wingdings</vt:lpstr>
      <vt:lpstr>Thème Office</vt:lpstr>
      <vt:lpstr>Présentation PowerPoint</vt:lpstr>
      <vt:lpstr>Présentation PowerPoint</vt:lpstr>
      <vt:lpstr>Nos formations</vt:lpstr>
      <vt:lpstr>Commande publique</vt:lpstr>
      <vt:lpstr>Urbanisme</vt:lpstr>
      <vt:lpstr>Environnement</vt:lpstr>
      <vt:lpstr>Energie</vt:lpstr>
      <vt:lpstr>Domaine public / Privé et Foncier</vt:lpstr>
      <vt:lpstr>Droit Privé</vt:lpstr>
      <vt:lpstr>Quelques programmes</vt:lpstr>
      <vt:lpstr>Les marchés publics de travaux</vt:lpstr>
      <vt:lpstr>Présentation PowerPoint</vt:lpstr>
      <vt:lpstr>Présentation PowerPoint</vt:lpstr>
      <vt:lpstr>Présentation PowerPoint</vt:lpstr>
      <vt:lpstr>Les montages contractuels complexes</vt:lpstr>
      <vt:lpstr>Présentation PowerPoint</vt:lpstr>
      <vt:lpstr>Présentation PowerPoint</vt:lpstr>
      <vt:lpstr>Les bases du droit de l’urbanisme</vt:lpstr>
      <vt:lpstr>Présentation PowerPoint</vt:lpstr>
      <vt:lpstr>Panorama des procédures d’aménagement</vt:lpstr>
      <vt:lpstr>Présentation PowerPoint</vt:lpstr>
      <vt:lpstr>Présentation PowerPoint</vt:lpstr>
      <vt:lpstr>Le cadre règlementaire des énergies renouvelables</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Samantha Pereira Fernandes</dc:creator>
  <cp:lastModifiedBy>Samantha Pereira Fernandes</cp:lastModifiedBy>
  <cp:revision>15</cp:revision>
  <cp:lastPrinted>2022-12-13T12:52:52Z</cp:lastPrinted>
  <dcterms:created xsi:type="dcterms:W3CDTF">2022-11-22T14:44:22Z</dcterms:created>
  <dcterms:modified xsi:type="dcterms:W3CDTF">2022-12-19T10:18:37Z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26f538-337a-4593-a7e6-123667b1a538_Enabled">
    <vt:lpwstr>true</vt:lpwstr>
  </property>
  <property fmtid="{D5CDD505-2E9C-101B-9397-08002B2CF9AE}" pid="3" name="MSIP_Label_2d26f538-337a-4593-a7e6-123667b1a538_SetDate">
    <vt:lpwstr>2022-12-18T20:05:16Z</vt:lpwstr>
  </property>
  <property fmtid="{D5CDD505-2E9C-101B-9397-08002B2CF9AE}" pid="4" name="MSIP_Label_2d26f538-337a-4593-a7e6-123667b1a538_Method">
    <vt:lpwstr>Standard</vt:lpwstr>
  </property>
  <property fmtid="{D5CDD505-2E9C-101B-9397-08002B2CF9AE}" pid="5" name="MSIP_Label_2d26f538-337a-4593-a7e6-123667b1a538_Name">
    <vt:lpwstr>C1 Interne</vt:lpwstr>
  </property>
  <property fmtid="{D5CDD505-2E9C-101B-9397-08002B2CF9AE}" pid="6" name="MSIP_Label_2d26f538-337a-4593-a7e6-123667b1a538_SiteId">
    <vt:lpwstr>e242425b-70fc-44dc-9ddf-c21e304e6c80</vt:lpwstr>
  </property>
  <property fmtid="{D5CDD505-2E9C-101B-9397-08002B2CF9AE}" pid="7" name="MSIP_Label_2d26f538-337a-4593-a7e6-123667b1a538_ActionId">
    <vt:lpwstr>dad6c9ab-ef1f-453a-aacb-9a9122d41c49</vt:lpwstr>
  </property>
  <property fmtid="{D5CDD505-2E9C-101B-9397-08002B2CF9AE}" pid="8" name="MSIP_Label_2d26f538-337a-4593-a7e6-123667b1a538_ContentBits">
    <vt:lpwstr>0</vt:lpwstr>
  </property>
</Properties>
</file>